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93" r:id="rId2"/>
    <p:sldId id="256" r:id="rId3"/>
    <p:sldId id="257" r:id="rId4"/>
    <p:sldId id="285" r:id="rId5"/>
    <p:sldId id="258" r:id="rId6"/>
    <p:sldId id="286" r:id="rId7"/>
    <p:sldId id="287" r:id="rId8"/>
    <p:sldId id="260" r:id="rId9"/>
    <p:sldId id="288" r:id="rId10"/>
    <p:sldId id="259" r:id="rId11"/>
    <p:sldId id="261" r:id="rId12"/>
    <p:sldId id="262" r:id="rId13"/>
    <p:sldId id="263" r:id="rId14"/>
    <p:sldId id="264" r:id="rId15"/>
    <p:sldId id="289" r:id="rId16"/>
    <p:sldId id="265" r:id="rId17"/>
    <p:sldId id="266" r:id="rId18"/>
    <p:sldId id="267" r:id="rId19"/>
    <p:sldId id="268" r:id="rId20"/>
    <p:sldId id="269" r:id="rId21"/>
    <p:sldId id="270" r:id="rId22"/>
    <p:sldId id="292" r:id="rId23"/>
    <p:sldId id="272" r:id="rId24"/>
    <p:sldId id="274" r:id="rId25"/>
    <p:sldId id="282" r:id="rId26"/>
    <p:sldId id="290" r:id="rId27"/>
    <p:sldId id="294" r:id="rId28"/>
    <p:sldId id="275" r:id="rId29"/>
    <p:sldId id="276" r:id="rId30"/>
    <p:sldId id="277" r:id="rId31"/>
    <p:sldId id="284" r:id="rId32"/>
    <p:sldId id="279" r:id="rId33"/>
    <p:sldId id="280" r:id="rId34"/>
    <p:sldId id="281"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61554-A721-49DD-8880-6CB522CAE0FF}"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61554-A721-49DD-8880-6CB522CAE0FF}"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61554-A721-49DD-8880-6CB522CAE0FF}"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7388" y="608013"/>
            <a:ext cx="77692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976438"/>
            <a:ext cx="3808412" cy="4119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76438"/>
            <a:ext cx="3808413" cy="4119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212" y="608013"/>
            <a:ext cx="776957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7212" y="1976438"/>
            <a:ext cx="3817055" cy="4119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976438"/>
            <a:ext cx="3817056" cy="4119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7388" y="608013"/>
            <a:ext cx="77692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7388" y="1976438"/>
            <a:ext cx="7769225" cy="198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7388" y="4111625"/>
            <a:ext cx="7769225" cy="198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61554-A721-49DD-8880-6CB522CAE0FF}"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61554-A721-49DD-8880-6CB522CAE0FF}" type="datetimeFigureOut">
              <a:rPr lang="en-US" smtClean="0"/>
              <a:pPr/>
              <a:t>6/12/2012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61554-A721-49DD-8880-6CB522CAE0FF}" type="datetimeFigureOut">
              <a:rPr lang="en-US" smtClean="0"/>
              <a:pPr/>
              <a:t>6/12/2012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61554-A721-49DD-8880-6CB522CAE0FF}" type="datetimeFigureOut">
              <a:rPr lang="en-US" smtClean="0"/>
              <a:pPr/>
              <a:t>6/12/2012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61554-A721-49DD-8880-6CB522CAE0FF}" type="datetimeFigureOut">
              <a:rPr lang="en-US" smtClean="0"/>
              <a:pPr/>
              <a:t>6/12/2012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61554-A721-49DD-8880-6CB522CAE0FF}" type="datetimeFigureOut">
              <a:rPr lang="en-US" smtClean="0"/>
              <a:pPr/>
              <a:t>6/12/2012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61554-A721-49DD-8880-6CB522CAE0FF}" type="datetimeFigureOut">
              <a:rPr lang="en-US" smtClean="0"/>
              <a:pPr/>
              <a:t>6/12/2012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61554-A721-49DD-8880-6CB522CAE0FF}" type="datetimeFigureOut">
              <a:rPr lang="en-US" smtClean="0"/>
              <a:pPr/>
              <a:t>6/12/2012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931A3-E3C7-499F-8093-FF5E0B7B51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61554-A721-49DD-8880-6CB522CAE0FF}" type="datetimeFigureOut">
              <a:rPr lang="en-US" smtClean="0"/>
              <a:pPr/>
              <a:t>6/12/2012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931A3-E3C7-499F-8093-FF5E0B7B51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allylea.com/wp-content/uploads/2009/08/bismillah.gif"/>
          <p:cNvPicPr>
            <a:picLocks noChangeAspect="1" noChangeArrowheads="1"/>
          </p:cNvPicPr>
          <p:nvPr/>
        </p:nvPicPr>
        <p:blipFill>
          <a:blip r:embed="rId2" cstate="print"/>
          <a:srcRect/>
          <a:stretch>
            <a:fillRect/>
          </a:stretch>
        </p:blipFill>
        <p:spPr bwMode="auto">
          <a:xfrm>
            <a:off x="1066800" y="1219200"/>
            <a:ext cx="7191911" cy="48006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b="1" dirty="0"/>
              <a:t>BONE MATRIX</a:t>
            </a:r>
          </a:p>
        </p:txBody>
      </p:sp>
      <p:sp>
        <p:nvSpPr>
          <p:cNvPr id="193539" name="Rectangle 3"/>
          <p:cNvSpPr>
            <a:spLocks noGrp="1" noChangeArrowheads="1"/>
          </p:cNvSpPr>
          <p:nvPr>
            <p:ph idx="1"/>
          </p:nvPr>
        </p:nvSpPr>
        <p:spPr/>
        <p:txBody>
          <a:bodyPr/>
          <a:lstStyle/>
          <a:p>
            <a:pPr>
              <a:lnSpc>
                <a:spcPct val="90000"/>
              </a:lnSpc>
            </a:pPr>
            <a:r>
              <a:rPr lang="en-US" sz="3600" u="sng" dirty="0"/>
              <a:t>90% Collagen fibers</a:t>
            </a:r>
          </a:p>
          <a:p>
            <a:pPr>
              <a:lnSpc>
                <a:spcPct val="90000"/>
              </a:lnSpc>
              <a:buFontTx/>
              <a:buNone/>
            </a:pPr>
            <a:r>
              <a:rPr lang="en-US" dirty="0"/>
              <a:t>Type 1, Type 3, Type 5, Type11, Type13</a:t>
            </a:r>
          </a:p>
          <a:p>
            <a:pPr>
              <a:lnSpc>
                <a:spcPct val="90000"/>
              </a:lnSpc>
            </a:pPr>
            <a:r>
              <a:rPr lang="en-US" sz="3600" u="sng" dirty="0"/>
              <a:t>10% </a:t>
            </a:r>
            <a:r>
              <a:rPr lang="en-US" sz="3600" u="sng" dirty="0" smtClean="0"/>
              <a:t> </a:t>
            </a:r>
            <a:r>
              <a:rPr lang="en-US" sz="3600" u="sng" dirty="0"/>
              <a:t>protein</a:t>
            </a:r>
          </a:p>
          <a:p>
            <a:pPr>
              <a:lnSpc>
                <a:spcPct val="90000"/>
              </a:lnSpc>
              <a:buFontTx/>
              <a:buNone/>
            </a:pPr>
            <a:r>
              <a:rPr lang="en-US" dirty="0"/>
              <a:t>   1. Proteoglycans</a:t>
            </a:r>
          </a:p>
          <a:p>
            <a:pPr>
              <a:lnSpc>
                <a:spcPct val="90000"/>
              </a:lnSpc>
              <a:buFontTx/>
              <a:buNone/>
            </a:pPr>
            <a:r>
              <a:rPr lang="en-US" dirty="0"/>
              <a:t>   2. </a:t>
            </a:r>
            <a:r>
              <a:rPr lang="en-US" dirty="0" err="1"/>
              <a:t>Multiadhesive</a:t>
            </a:r>
            <a:r>
              <a:rPr lang="en-US" dirty="0"/>
              <a:t> </a:t>
            </a:r>
            <a:r>
              <a:rPr lang="en-US" dirty="0" err="1"/>
              <a:t>glycopoteins</a:t>
            </a:r>
            <a:endParaRPr lang="en-US" dirty="0"/>
          </a:p>
          <a:p>
            <a:pPr>
              <a:lnSpc>
                <a:spcPct val="90000"/>
              </a:lnSpc>
              <a:buFontTx/>
              <a:buNone/>
            </a:pPr>
            <a:r>
              <a:rPr lang="en-US" dirty="0"/>
              <a:t>   3. Bone specific vitamin k dependent proteins </a:t>
            </a:r>
          </a:p>
          <a:p>
            <a:pPr>
              <a:lnSpc>
                <a:spcPct val="90000"/>
              </a:lnSpc>
              <a:buFontTx/>
              <a:buNone/>
            </a:pPr>
            <a:r>
              <a:rPr lang="en-US" dirty="0"/>
              <a:t>   4. Growth factors and cytokines</a:t>
            </a:r>
          </a:p>
          <a:p>
            <a:pPr>
              <a:lnSpc>
                <a:spcPct val="90000"/>
              </a:lnSpc>
              <a:buFontTx/>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p:cNvPicPr>
            <a:picLocks noChangeAspect="1" noChangeArrowheads="1"/>
          </p:cNvPicPr>
          <p:nvPr/>
        </p:nvPicPr>
        <p:blipFill>
          <a:blip r:embed="rId2" cstate="print"/>
          <a:srcRect l="2563" t="2597" r="5128" b="6494"/>
          <a:stretch>
            <a:fillRect/>
          </a:stretch>
        </p:blipFill>
        <p:spPr bwMode="auto">
          <a:xfrm>
            <a:off x="0" y="457200"/>
            <a:ext cx="9144000" cy="57912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7388" y="0"/>
            <a:ext cx="7769225" cy="1219200"/>
          </a:xfrm>
        </p:spPr>
        <p:txBody>
          <a:bodyPr/>
          <a:lstStyle/>
          <a:p>
            <a:r>
              <a:rPr lang="en-US" sz="5400" b="1" dirty="0"/>
              <a:t>BONE CELLS</a:t>
            </a:r>
            <a:r>
              <a:rPr lang="en-US" b="1" dirty="0"/>
              <a:t> </a:t>
            </a:r>
          </a:p>
        </p:txBody>
      </p:sp>
      <p:sp>
        <p:nvSpPr>
          <p:cNvPr id="143363" name="Rectangle 3"/>
          <p:cNvSpPr>
            <a:spLocks noGrp="1" noChangeArrowheads="1"/>
          </p:cNvSpPr>
          <p:nvPr>
            <p:ph type="body" sz="half" idx="2"/>
          </p:nvPr>
        </p:nvSpPr>
        <p:spPr>
          <a:xfrm>
            <a:off x="5791200" y="1447800"/>
            <a:ext cx="3048000" cy="4648200"/>
          </a:xfrm>
        </p:spPr>
        <p:txBody>
          <a:bodyPr/>
          <a:lstStyle/>
          <a:p>
            <a:pPr>
              <a:buFontTx/>
              <a:buNone/>
            </a:pPr>
            <a:r>
              <a:rPr lang="en-US" sz="3600" dirty="0" smtClean="0"/>
              <a:t>1.Osteocytes</a:t>
            </a:r>
            <a:endParaRPr lang="en-US" sz="3600" dirty="0"/>
          </a:p>
          <a:p>
            <a:pPr>
              <a:buFontTx/>
              <a:buNone/>
            </a:pPr>
            <a:r>
              <a:rPr lang="en-US" sz="3600" dirty="0" smtClean="0"/>
              <a:t>2.Osteoblasts</a:t>
            </a:r>
            <a:endParaRPr lang="en-US" sz="3600" dirty="0"/>
          </a:p>
          <a:p>
            <a:pPr>
              <a:buFontTx/>
              <a:buNone/>
            </a:pPr>
            <a:r>
              <a:rPr lang="en-US" sz="3600" dirty="0"/>
              <a:t>3. Bone-lining cells</a:t>
            </a:r>
          </a:p>
          <a:p>
            <a:pPr>
              <a:buFontTx/>
              <a:buNone/>
            </a:pPr>
            <a:r>
              <a:rPr lang="en-US" sz="3600" dirty="0"/>
              <a:t>4 </a:t>
            </a:r>
            <a:r>
              <a:rPr lang="en-US" sz="3600" dirty="0" err="1"/>
              <a:t>Osteoclasts</a:t>
            </a:r>
            <a:endParaRPr lang="en-US" sz="3600" dirty="0"/>
          </a:p>
        </p:txBody>
      </p:sp>
      <p:pic>
        <p:nvPicPr>
          <p:cNvPr id="143365" name="Picture 5"/>
          <p:cNvPicPr>
            <a:picLocks noChangeAspect="1" noChangeArrowheads="1"/>
          </p:cNvPicPr>
          <p:nvPr/>
        </p:nvPicPr>
        <p:blipFill>
          <a:blip r:embed="rId2" cstate="print"/>
          <a:srcRect/>
          <a:stretch>
            <a:fillRect/>
          </a:stretch>
        </p:blipFill>
        <p:spPr bwMode="auto">
          <a:xfrm>
            <a:off x="0" y="1219200"/>
            <a:ext cx="5638800" cy="1905000"/>
          </a:xfrm>
          <a:prstGeom prst="rect">
            <a:avLst/>
          </a:prstGeom>
          <a:noFill/>
          <a:ln w="12700">
            <a:noFill/>
            <a:miter lim="800000"/>
            <a:headEnd/>
            <a:tailEnd/>
          </a:ln>
          <a:effectLst/>
        </p:spPr>
      </p:pic>
      <p:pic>
        <p:nvPicPr>
          <p:cNvPr id="143369" name="Picture 9"/>
          <p:cNvPicPr>
            <a:picLocks noGrp="1" noChangeAspect="1" noChangeArrowheads="1"/>
          </p:cNvPicPr>
          <p:nvPr>
            <p:ph sz="half" idx="1"/>
          </p:nvPr>
        </p:nvPicPr>
        <p:blipFill>
          <a:blip r:embed="rId3" cstate="print"/>
          <a:srcRect l="19037" t="51306" r="58827" b="17033"/>
          <a:stretch>
            <a:fillRect/>
          </a:stretch>
        </p:blipFill>
        <p:spPr>
          <a:xfrm>
            <a:off x="228600" y="3352800"/>
            <a:ext cx="5410200" cy="3276600"/>
          </a:xfr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normAutofit/>
          </a:bodyPr>
          <a:lstStyle/>
          <a:p>
            <a:r>
              <a:rPr lang="en-US" sz="4800" b="1" dirty="0" smtClean="0"/>
              <a:t>OSTEOPROGENITOR CELLS</a:t>
            </a:r>
            <a:endParaRPr lang="en-US" sz="4800" b="1" dirty="0"/>
          </a:p>
        </p:txBody>
      </p:sp>
      <p:sp>
        <p:nvSpPr>
          <p:cNvPr id="148486" name="Rectangle 6"/>
          <p:cNvSpPr>
            <a:spLocks noGrp="1" noChangeArrowheads="1"/>
          </p:cNvSpPr>
          <p:nvPr>
            <p:ph type="body" sz="half" idx="2"/>
          </p:nvPr>
        </p:nvSpPr>
        <p:spPr/>
        <p:txBody>
          <a:bodyPr/>
          <a:lstStyle/>
          <a:p>
            <a:r>
              <a:rPr lang="en-US" sz="2800" dirty="0"/>
              <a:t> Located in the </a:t>
            </a:r>
            <a:r>
              <a:rPr lang="en-US" sz="2800" dirty="0" err="1"/>
              <a:t>periosteum</a:t>
            </a:r>
            <a:r>
              <a:rPr lang="en-US" sz="2800" dirty="0"/>
              <a:t> and </a:t>
            </a:r>
            <a:r>
              <a:rPr lang="en-US" sz="2800" dirty="0" err="1" smtClean="0"/>
              <a:t>endosteum.Flat</a:t>
            </a:r>
            <a:r>
              <a:rPr lang="en-US" sz="2800" dirty="0" smtClean="0"/>
              <a:t> </a:t>
            </a:r>
            <a:r>
              <a:rPr lang="en-US" sz="2800" dirty="0" err="1" smtClean="0"/>
              <a:t>squamous</a:t>
            </a:r>
            <a:r>
              <a:rPr lang="en-US" sz="2800" dirty="0" smtClean="0"/>
              <a:t> cells. </a:t>
            </a:r>
            <a:r>
              <a:rPr lang="en-US" sz="2800" dirty="0"/>
              <a:t>They are very difficult to distinguish from the surrounding connective tissue cells</a:t>
            </a:r>
            <a:r>
              <a:rPr lang="en-US" sz="2700" dirty="0"/>
              <a:t>. </a:t>
            </a:r>
          </a:p>
        </p:txBody>
      </p:sp>
      <p:pic>
        <p:nvPicPr>
          <p:cNvPr id="148488" name="Picture 8" descr="tibial_periosteum"/>
          <p:cNvPicPr>
            <a:picLocks noChangeAspect="1" noChangeArrowheads="1"/>
          </p:cNvPicPr>
          <p:nvPr/>
        </p:nvPicPr>
        <p:blipFill>
          <a:blip r:embed="rId2" cstate="print"/>
          <a:srcRect/>
          <a:stretch>
            <a:fillRect/>
          </a:stretch>
        </p:blipFill>
        <p:spPr bwMode="auto">
          <a:xfrm>
            <a:off x="381000" y="1752600"/>
            <a:ext cx="4343400" cy="43434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6" name="Rectangle 8"/>
          <p:cNvSpPr>
            <a:spLocks noGrp="1" noChangeArrowheads="1"/>
          </p:cNvSpPr>
          <p:nvPr>
            <p:ph type="title"/>
          </p:nvPr>
        </p:nvSpPr>
        <p:spPr>
          <a:xfrm>
            <a:off x="687388" y="304800"/>
            <a:ext cx="7769225" cy="685800"/>
          </a:xfrm>
        </p:spPr>
        <p:txBody>
          <a:bodyPr>
            <a:noAutofit/>
          </a:bodyPr>
          <a:lstStyle/>
          <a:p>
            <a:r>
              <a:rPr lang="en-US" b="1" dirty="0" smtClean="0"/>
              <a:t>OSTEOBLASTS</a:t>
            </a:r>
            <a:endParaRPr lang="en-US" b="1" dirty="0"/>
          </a:p>
        </p:txBody>
      </p:sp>
      <p:sp>
        <p:nvSpPr>
          <p:cNvPr id="150538" name="Rectangle 10"/>
          <p:cNvSpPr>
            <a:spLocks noGrp="1" noChangeArrowheads="1"/>
          </p:cNvSpPr>
          <p:nvPr>
            <p:ph type="body" sz="half" idx="2"/>
          </p:nvPr>
        </p:nvSpPr>
        <p:spPr>
          <a:xfrm>
            <a:off x="4800600" y="914400"/>
            <a:ext cx="4191000" cy="5181600"/>
          </a:xfrm>
        </p:spPr>
        <p:txBody>
          <a:bodyPr>
            <a:normAutofit lnSpcReduction="10000"/>
          </a:bodyPr>
          <a:lstStyle/>
          <a:p>
            <a:pPr>
              <a:lnSpc>
                <a:spcPct val="90000"/>
              </a:lnSpc>
            </a:pPr>
            <a:endParaRPr lang="en-US" sz="2300" dirty="0"/>
          </a:p>
          <a:p>
            <a:pPr lvl="1">
              <a:lnSpc>
                <a:spcPct val="90000"/>
              </a:lnSpc>
              <a:buFont typeface="Arial" pitchFamily="34" charset="0"/>
              <a:buChar char="•"/>
            </a:pPr>
            <a:r>
              <a:rPr lang="en-US" sz="2800" dirty="0" smtClean="0"/>
              <a:t>   </a:t>
            </a:r>
            <a:r>
              <a:rPr lang="en-US" sz="2800" dirty="0" err="1" smtClean="0"/>
              <a:t>Osteoblasts</a:t>
            </a:r>
            <a:r>
              <a:rPr lang="en-US" sz="2800" dirty="0" smtClean="0"/>
              <a:t> </a:t>
            </a:r>
            <a:r>
              <a:rPr lang="en-US" sz="2800" dirty="0"/>
              <a:t>may form a low columnar "</a:t>
            </a:r>
            <a:r>
              <a:rPr lang="en-US" sz="2800" dirty="0" err="1"/>
              <a:t>epitheloid</a:t>
            </a:r>
            <a:r>
              <a:rPr lang="en-US" sz="2800" dirty="0"/>
              <a:t> layer" at sites of bone deposition</a:t>
            </a:r>
            <a:r>
              <a:rPr lang="en-US" sz="2800" dirty="0" smtClean="0"/>
              <a:t>.</a:t>
            </a:r>
          </a:p>
          <a:p>
            <a:pPr lvl="1">
              <a:lnSpc>
                <a:spcPct val="90000"/>
              </a:lnSpc>
              <a:buFont typeface="Arial" pitchFamily="34" charset="0"/>
              <a:buChar char="•"/>
            </a:pPr>
            <a:r>
              <a:rPr lang="en-US" sz="2800" dirty="0" smtClean="0"/>
              <a:t> </a:t>
            </a:r>
            <a:r>
              <a:rPr lang="en-US" sz="2800" dirty="0"/>
              <a:t>They contain plenty of rough </a:t>
            </a:r>
            <a:r>
              <a:rPr lang="en-US" sz="2800" dirty="0" err="1" smtClean="0"/>
              <a:t>endoplasmaic</a:t>
            </a:r>
            <a:r>
              <a:rPr lang="en-US" dirty="0" smtClean="0"/>
              <a:t> </a:t>
            </a:r>
            <a:r>
              <a:rPr lang="en-US" sz="2800" dirty="0" smtClean="0"/>
              <a:t>reticulum </a:t>
            </a:r>
            <a:r>
              <a:rPr lang="en-US" sz="2800" dirty="0"/>
              <a:t>(collagen synthesis) and a large Golgi </a:t>
            </a:r>
            <a:r>
              <a:rPr lang="en-US" sz="2800" dirty="0" smtClean="0"/>
              <a:t>apparatus</a:t>
            </a:r>
          </a:p>
          <a:p>
            <a:pPr lvl="1">
              <a:lnSpc>
                <a:spcPct val="90000"/>
              </a:lnSpc>
              <a:buFont typeface="Arial" pitchFamily="34" charset="0"/>
              <a:buChar char="•"/>
            </a:pPr>
            <a:r>
              <a:rPr lang="en-US" dirty="0" smtClean="0"/>
              <a:t>Responsible for bone calcification</a:t>
            </a:r>
            <a:endParaRPr lang="en-US" sz="2800" dirty="0"/>
          </a:p>
          <a:p>
            <a:pPr>
              <a:lnSpc>
                <a:spcPct val="90000"/>
              </a:lnSpc>
            </a:pPr>
            <a:endParaRPr lang="en-US" sz="2800" dirty="0"/>
          </a:p>
        </p:txBody>
      </p:sp>
      <p:pic>
        <p:nvPicPr>
          <p:cNvPr id="150541" name="Picture 13" descr="f6-6a_types_of_cells_in_c"/>
          <p:cNvPicPr>
            <a:picLocks noChangeAspect="1" noChangeArrowheads="1"/>
          </p:cNvPicPr>
          <p:nvPr/>
        </p:nvPicPr>
        <p:blipFill>
          <a:blip r:embed="rId2" cstate="print"/>
          <a:srcRect/>
          <a:stretch>
            <a:fillRect/>
          </a:stretch>
        </p:blipFill>
        <p:spPr bwMode="auto">
          <a:xfrm>
            <a:off x="228600" y="1295400"/>
            <a:ext cx="4800600" cy="5033963"/>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apbrwww5.apsu.edu/thompsonj/Anatomy%20&amp;%20Physiology/2010/2010%20Exam%20Reviews/Exam%202%20Review/OSTEOBLASTS.jpg"/>
          <p:cNvPicPr>
            <a:picLocks noChangeAspect="1" noChangeArrowheads="1"/>
          </p:cNvPicPr>
          <p:nvPr/>
        </p:nvPicPr>
        <p:blipFill>
          <a:blip r:embed="rId2" cstate="print"/>
          <a:srcRect/>
          <a:stretch>
            <a:fillRect/>
          </a:stretch>
        </p:blipFill>
        <p:spPr bwMode="auto">
          <a:xfrm>
            <a:off x="585469" y="990600"/>
            <a:ext cx="7393623" cy="55626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r>
              <a:rPr lang="en-US"/>
              <a:t>Osteocytes</a:t>
            </a:r>
          </a:p>
        </p:txBody>
      </p:sp>
      <p:sp>
        <p:nvSpPr>
          <p:cNvPr id="12295" name="Rectangle 7"/>
          <p:cNvSpPr>
            <a:spLocks noGrp="1" noChangeArrowheads="1"/>
          </p:cNvSpPr>
          <p:nvPr>
            <p:ph type="body" sz="half" idx="2"/>
          </p:nvPr>
        </p:nvSpPr>
        <p:spPr/>
        <p:txBody>
          <a:bodyPr/>
          <a:lstStyle/>
          <a:p>
            <a:pPr>
              <a:buClr>
                <a:schemeClr val="tx1"/>
              </a:buClr>
            </a:pPr>
            <a:r>
              <a:rPr lang="en-US" altLang="en-US" sz="2700" dirty="0" smtClean="0"/>
              <a:t> </a:t>
            </a:r>
            <a:r>
              <a:rPr lang="en-US" altLang="en-US" sz="2700" dirty="0"/>
              <a:t>Mature bone cells.</a:t>
            </a:r>
          </a:p>
          <a:p>
            <a:pPr>
              <a:buClr>
                <a:schemeClr val="tx1"/>
              </a:buClr>
            </a:pPr>
            <a:r>
              <a:rPr lang="en-US" altLang="en-US" sz="2700" dirty="0"/>
              <a:t> Stellate.</a:t>
            </a:r>
          </a:p>
          <a:p>
            <a:pPr>
              <a:buClr>
                <a:schemeClr val="tx1"/>
              </a:buClr>
            </a:pPr>
            <a:r>
              <a:rPr lang="en-US" altLang="en-US" sz="2700" dirty="0"/>
              <a:t> Surrounded by </a:t>
            </a:r>
            <a:r>
              <a:rPr lang="en-US" sz="2700" dirty="0"/>
              <a:t>matrix,</a:t>
            </a:r>
          </a:p>
          <a:p>
            <a:pPr>
              <a:buClr>
                <a:schemeClr val="tx1"/>
              </a:buClr>
            </a:pPr>
            <a:r>
              <a:rPr lang="en-US" sz="2700" dirty="0"/>
              <a:t> can make small amounts of matrix to maintain it.</a:t>
            </a:r>
          </a:p>
          <a:p>
            <a:endParaRPr lang="en-US" sz="2700" dirty="0"/>
          </a:p>
        </p:txBody>
      </p:sp>
      <p:pic>
        <p:nvPicPr>
          <p:cNvPr id="12296" name="Picture 8" descr="06_07bc"/>
          <p:cNvPicPr>
            <a:picLocks noGrp="1" noChangeAspect="1" noChangeArrowheads="1"/>
          </p:cNvPicPr>
          <p:nvPr>
            <p:ph sz="half" idx="1"/>
          </p:nvPr>
        </p:nvPicPr>
        <p:blipFill>
          <a:blip r:embed="rId2" cstate="print"/>
          <a:srcRect l="13084" t="8926" r="27904" b="53139"/>
          <a:stretch>
            <a:fillRect/>
          </a:stretch>
        </p:blipFill>
        <p:spPr>
          <a:xfrm>
            <a:off x="381000" y="1295400"/>
            <a:ext cx="2743200" cy="1968500"/>
          </a:xfrm>
          <a:noFill/>
          <a:ln/>
        </p:spPr>
      </p:pic>
      <p:pic>
        <p:nvPicPr>
          <p:cNvPr id="12298" name="Picture 10"/>
          <p:cNvPicPr>
            <a:picLocks noChangeAspect="1" noChangeArrowheads="1"/>
          </p:cNvPicPr>
          <p:nvPr/>
        </p:nvPicPr>
        <p:blipFill>
          <a:blip r:embed="rId3" cstate="print"/>
          <a:srcRect t="50063" r="48019"/>
          <a:stretch>
            <a:fillRect/>
          </a:stretch>
        </p:blipFill>
        <p:spPr bwMode="auto">
          <a:xfrm>
            <a:off x="127788" y="3733800"/>
            <a:ext cx="2537625" cy="24257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Rectangle 6"/>
          <p:cNvSpPr>
            <a:spLocks noGrp="1" noChangeArrowheads="1"/>
          </p:cNvSpPr>
          <p:nvPr>
            <p:ph type="body" sz="half" idx="1"/>
          </p:nvPr>
        </p:nvSpPr>
        <p:spPr>
          <a:xfrm>
            <a:off x="687388" y="381000"/>
            <a:ext cx="7769225" cy="3578225"/>
          </a:xfrm>
        </p:spPr>
        <p:txBody>
          <a:bodyPr/>
          <a:lstStyle/>
          <a:p>
            <a:pPr>
              <a:buClr>
                <a:srgbClr val="FF0000"/>
              </a:buClr>
            </a:pPr>
            <a:r>
              <a:rPr lang="en-US" altLang="en-US" sz="2800" b="1">
                <a:solidFill>
                  <a:srgbClr val="000099"/>
                </a:solidFill>
              </a:rPr>
              <a:t>Lacunae</a:t>
            </a:r>
            <a:r>
              <a:rPr lang="en-US" altLang="en-US" sz="2800"/>
              <a:t>: spaces occupied by osteocyte cell body</a:t>
            </a:r>
          </a:p>
          <a:p>
            <a:pPr lvl="1">
              <a:buClr>
                <a:srgbClr val="FF0000"/>
              </a:buClr>
            </a:pPr>
            <a:r>
              <a:rPr lang="en-US" altLang="en-US" sz="2800" b="1">
                <a:solidFill>
                  <a:srgbClr val="000099"/>
                </a:solidFill>
              </a:rPr>
              <a:t>Canaliculi</a:t>
            </a:r>
            <a:r>
              <a:rPr lang="en-US" altLang="en-US" sz="2800"/>
              <a:t>: canals occupied by osteocyte cell processes</a:t>
            </a:r>
          </a:p>
          <a:p>
            <a:pPr lvl="1">
              <a:buClr>
                <a:srgbClr val="FF0000"/>
              </a:buClr>
            </a:pPr>
            <a:r>
              <a:rPr lang="en-US" sz="2800"/>
              <a:t>Nutrients diffuse through tiny amount of liquid surrounding cell and filling lacunae and canaliculi. Then can transfer nutrients from one cell to the next through gap junctions.</a:t>
            </a:r>
          </a:p>
          <a:p>
            <a:endParaRPr lang="en-US" sz="2300"/>
          </a:p>
        </p:txBody>
      </p:sp>
      <p:pic>
        <p:nvPicPr>
          <p:cNvPr id="146439" name="Picture 7" descr="fig17"/>
          <p:cNvPicPr>
            <a:picLocks noGrp="1" noChangeAspect="1" noChangeArrowheads="1"/>
          </p:cNvPicPr>
          <p:nvPr>
            <p:ph sz="half" idx="2"/>
          </p:nvPr>
        </p:nvPicPr>
        <p:blipFill>
          <a:blip r:embed="rId2" cstate="print"/>
          <a:srcRect/>
          <a:stretch>
            <a:fillRect/>
          </a:stretch>
        </p:blipFill>
        <p:spPr>
          <a:xfrm>
            <a:off x="685800" y="3962400"/>
            <a:ext cx="7848600" cy="2286000"/>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r>
              <a:rPr lang="en-US" sz="4800" b="1" dirty="0" smtClean="0"/>
              <a:t>STATES OF OSTEOCYTES</a:t>
            </a:r>
            <a:endParaRPr lang="en-US" sz="4800" b="1" dirty="0"/>
          </a:p>
        </p:txBody>
      </p:sp>
      <p:sp>
        <p:nvSpPr>
          <p:cNvPr id="211971" name="Rectangle 3"/>
          <p:cNvSpPr>
            <a:spLocks noGrp="1" noChangeArrowheads="1"/>
          </p:cNvSpPr>
          <p:nvPr>
            <p:ph type="body" idx="1"/>
          </p:nvPr>
        </p:nvSpPr>
        <p:spPr/>
        <p:txBody>
          <a:bodyPr/>
          <a:lstStyle/>
          <a:p>
            <a:r>
              <a:rPr lang="en-US" dirty="0"/>
              <a:t>Quiescent </a:t>
            </a:r>
            <a:r>
              <a:rPr lang="en-US" dirty="0" err="1" smtClean="0"/>
              <a:t>osteocytes</a:t>
            </a:r>
            <a:endParaRPr lang="en-US" dirty="0"/>
          </a:p>
          <a:p>
            <a:r>
              <a:rPr lang="en-US" dirty="0"/>
              <a:t>Formative </a:t>
            </a:r>
            <a:r>
              <a:rPr lang="en-US" dirty="0" err="1" smtClean="0"/>
              <a:t>osteocytes</a:t>
            </a:r>
            <a:endParaRPr lang="en-US" dirty="0"/>
          </a:p>
          <a:p>
            <a:r>
              <a:rPr lang="en-US" dirty="0" err="1"/>
              <a:t>Resorptive</a:t>
            </a:r>
            <a:r>
              <a:rPr lang="en-US" dirty="0"/>
              <a:t> </a:t>
            </a:r>
            <a:r>
              <a:rPr lang="en-US" dirty="0" err="1"/>
              <a:t>osteocytes</a:t>
            </a:r>
            <a:endParaRPr lang="en-US" dirty="0"/>
          </a:p>
          <a:p>
            <a:pPr>
              <a:buFontTx/>
              <a:buNone/>
            </a:pPr>
            <a:endParaRPr lang="en-US" dirty="0"/>
          </a:p>
          <a:p>
            <a:endParaRPr lang="en-US" dirty="0"/>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b="1" dirty="0" smtClean="0"/>
              <a:t>BONE LINING CELLS</a:t>
            </a:r>
            <a:endParaRPr lang="en-US" b="1" dirty="0"/>
          </a:p>
        </p:txBody>
      </p:sp>
      <p:sp>
        <p:nvSpPr>
          <p:cNvPr id="212995" name="Rectangle 3"/>
          <p:cNvSpPr>
            <a:spLocks noGrp="1" noChangeArrowheads="1"/>
          </p:cNvSpPr>
          <p:nvPr>
            <p:ph type="body" idx="1"/>
          </p:nvPr>
        </p:nvSpPr>
        <p:spPr>
          <a:xfrm>
            <a:off x="687388" y="1524000"/>
            <a:ext cx="7769225" cy="1981200"/>
          </a:xfrm>
        </p:spPr>
        <p:txBody>
          <a:bodyPr>
            <a:normAutofit fontScale="92500"/>
          </a:bodyPr>
          <a:lstStyle/>
          <a:p>
            <a:pPr>
              <a:lnSpc>
                <a:spcPct val="90000"/>
              </a:lnSpc>
            </a:pPr>
            <a:r>
              <a:rPr lang="en-US" dirty="0"/>
              <a:t>On external surface are called </a:t>
            </a:r>
            <a:r>
              <a:rPr lang="en-US" dirty="0" err="1"/>
              <a:t>periosteal</a:t>
            </a:r>
            <a:r>
              <a:rPr lang="en-US" dirty="0"/>
              <a:t> cells</a:t>
            </a:r>
          </a:p>
          <a:p>
            <a:pPr>
              <a:lnSpc>
                <a:spcPct val="90000"/>
              </a:lnSpc>
            </a:pPr>
            <a:r>
              <a:rPr lang="en-US" dirty="0" smtClean="0"/>
              <a:t>On internal </a:t>
            </a:r>
            <a:r>
              <a:rPr lang="en-US" dirty="0"/>
              <a:t>surface are called </a:t>
            </a:r>
            <a:r>
              <a:rPr lang="en-US" dirty="0" err="1"/>
              <a:t>endosteal</a:t>
            </a:r>
            <a:r>
              <a:rPr lang="en-US" dirty="0"/>
              <a:t> cells</a:t>
            </a:r>
          </a:p>
          <a:p>
            <a:pPr>
              <a:lnSpc>
                <a:spcPct val="90000"/>
              </a:lnSpc>
              <a:buFontTx/>
              <a:buNone/>
            </a:pPr>
            <a:r>
              <a:rPr lang="en-US" dirty="0" smtClean="0"/>
              <a:t>Maintenance </a:t>
            </a:r>
            <a:r>
              <a:rPr lang="en-US" dirty="0"/>
              <a:t>and nutritional support of </a:t>
            </a:r>
            <a:r>
              <a:rPr lang="en-US" dirty="0" err="1"/>
              <a:t>osteocytes</a:t>
            </a:r>
            <a:endParaRPr lang="en-US" dirty="0"/>
          </a:p>
          <a:p>
            <a:pPr>
              <a:lnSpc>
                <a:spcPct val="90000"/>
              </a:lnSpc>
            </a:pPr>
            <a:endParaRPr lang="en-US" dirty="0"/>
          </a:p>
        </p:txBody>
      </p:sp>
      <p:pic>
        <p:nvPicPr>
          <p:cNvPr id="212996" name="Picture 4"/>
          <p:cNvPicPr>
            <a:picLocks noChangeAspect="1" noChangeArrowheads="1"/>
          </p:cNvPicPr>
          <p:nvPr/>
        </p:nvPicPr>
        <p:blipFill>
          <a:blip r:embed="rId2" cstate="print"/>
          <a:srcRect/>
          <a:stretch>
            <a:fillRect/>
          </a:stretch>
        </p:blipFill>
        <p:spPr bwMode="auto">
          <a:xfrm>
            <a:off x="687388" y="3505200"/>
            <a:ext cx="8075612" cy="28956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1500" b="1" dirty="0" smtClean="0"/>
              <a:t>BONE</a:t>
            </a:r>
            <a:endParaRPr lang="en-US" sz="11500" b="1" dirty="0"/>
          </a:p>
        </p:txBody>
      </p:sp>
      <p:sp>
        <p:nvSpPr>
          <p:cNvPr id="3" name="Subtitle 2"/>
          <p:cNvSpPr>
            <a:spLocks noGrp="1"/>
          </p:cNvSpPr>
          <p:nvPr>
            <p:ph type="subTitle" idx="1"/>
          </p:nvPr>
        </p:nvSpPr>
        <p:spPr/>
        <p:txBody>
          <a:bodyPr/>
          <a:lstStyle/>
          <a:p>
            <a:r>
              <a:rPr lang="en-US" dirty="0" smtClean="0">
                <a:solidFill>
                  <a:schemeClr val="tx1"/>
                </a:solidFill>
              </a:rPr>
              <a:t>Dr Iram Tassaduq</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noFill/>
          <a:ln/>
        </p:spPr>
        <p:txBody>
          <a:bodyPr>
            <a:normAutofit/>
          </a:bodyPr>
          <a:lstStyle/>
          <a:p>
            <a:pPr eaLnBrk="1" hangingPunct="1"/>
            <a:r>
              <a:rPr lang="en-US" sz="5400" b="1" dirty="0" smtClean="0">
                <a:effectLst/>
              </a:rPr>
              <a:t>OSTEOCLASTS</a:t>
            </a:r>
            <a:r>
              <a:rPr lang="en-US" sz="5400" b="1" dirty="0" smtClean="0"/>
              <a:t> </a:t>
            </a:r>
            <a:endParaRPr lang="en-US" sz="5400" b="1" dirty="0"/>
          </a:p>
        </p:txBody>
      </p:sp>
      <p:pic>
        <p:nvPicPr>
          <p:cNvPr id="153605" name="Picture 5"/>
          <p:cNvPicPr>
            <a:picLocks noGrp="1" noChangeAspect="1" noChangeArrowheads="1"/>
          </p:cNvPicPr>
          <p:nvPr>
            <p:ph sz="half" idx="1"/>
          </p:nvPr>
        </p:nvPicPr>
        <p:blipFill>
          <a:blip r:embed="rId2" cstate="print"/>
          <a:srcRect/>
          <a:stretch>
            <a:fillRect/>
          </a:stretch>
        </p:blipFill>
        <p:spPr/>
      </p:pic>
      <p:sp>
        <p:nvSpPr>
          <p:cNvPr id="153603" name="Rectangle 3"/>
          <p:cNvSpPr>
            <a:spLocks noGrp="1" noChangeArrowheads="1"/>
          </p:cNvSpPr>
          <p:nvPr>
            <p:ph type="body" sz="half" idx="2"/>
          </p:nvPr>
        </p:nvSpPr>
        <p:spPr>
          <a:xfrm>
            <a:off x="4648200" y="1752600"/>
            <a:ext cx="4191000" cy="4876800"/>
          </a:xfrm>
        </p:spPr>
        <p:txBody>
          <a:bodyPr>
            <a:normAutofit lnSpcReduction="10000"/>
          </a:bodyPr>
          <a:lstStyle/>
          <a:p>
            <a:pPr>
              <a:lnSpc>
                <a:spcPct val="90000"/>
              </a:lnSpc>
            </a:pPr>
            <a:r>
              <a:rPr lang="en-US" sz="2800" dirty="0"/>
              <a:t>Large multi-nucleated bone-</a:t>
            </a:r>
            <a:r>
              <a:rPr lang="en-US" sz="2800" dirty="0" err="1"/>
              <a:t>resorbing</a:t>
            </a:r>
            <a:r>
              <a:rPr lang="en-US" sz="2800" dirty="0"/>
              <a:t> cells.. </a:t>
            </a:r>
            <a:r>
              <a:rPr lang="en-US" sz="2800" dirty="0" err="1"/>
              <a:t>Osteoclasts</a:t>
            </a:r>
            <a:r>
              <a:rPr lang="en-US" sz="2800" dirty="0"/>
              <a:t> attach themselves to the bone matrix (</a:t>
            </a:r>
            <a:r>
              <a:rPr lang="en-US" sz="2800" dirty="0" err="1"/>
              <a:t>howships</a:t>
            </a:r>
            <a:r>
              <a:rPr lang="en-US" sz="2800" dirty="0"/>
              <a:t> lacunae) and form a tight seal at the rim of the attachment site. </a:t>
            </a:r>
          </a:p>
          <a:p>
            <a:pPr>
              <a:lnSpc>
                <a:spcPct val="90000"/>
              </a:lnSpc>
            </a:pPr>
            <a:r>
              <a:rPr lang="en-US" sz="2800" dirty="0" err="1"/>
              <a:t>Osteoclasts</a:t>
            </a:r>
            <a:r>
              <a:rPr lang="en-US" sz="2800" dirty="0"/>
              <a:t> are stimulated by parathyroid hormone and inhibited by </a:t>
            </a:r>
            <a:r>
              <a:rPr lang="en-US" sz="2800" dirty="0" err="1"/>
              <a:t>calcitonin</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0" name="Rectangle 12"/>
          <p:cNvSpPr>
            <a:spLocks noGrp="1" noChangeArrowheads="1"/>
          </p:cNvSpPr>
          <p:nvPr>
            <p:ph type="body" sz="half" idx="1"/>
          </p:nvPr>
        </p:nvSpPr>
        <p:spPr>
          <a:xfrm>
            <a:off x="687388" y="457200"/>
            <a:ext cx="7769225" cy="2667000"/>
          </a:xfrm>
        </p:spPr>
        <p:txBody>
          <a:bodyPr/>
          <a:lstStyle/>
          <a:p>
            <a:r>
              <a:rPr lang="en-US" sz="2700"/>
              <a:t>The cell membrane opposite the matrix has deep invaginations forming a ruffled border. Osteoclasts empty the contents of lysosomes into the extracellular space between the ruffled border and the bone matrix. The released enzymes break down the collagen fibres of the matrix.</a:t>
            </a:r>
          </a:p>
        </p:txBody>
      </p:sp>
      <p:pic>
        <p:nvPicPr>
          <p:cNvPr id="155655" name="Picture 7"/>
          <p:cNvPicPr>
            <a:picLocks noGrp="1" noChangeAspect="1" noChangeArrowheads="1"/>
          </p:cNvPicPr>
          <p:nvPr>
            <p:ph sz="half" idx="2"/>
          </p:nvPr>
        </p:nvPicPr>
        <p:blipFill>
          <a:blip r:embed="rId2" cstate="print"/>
          <a:srcRect b="48148"/>
          <a:stretch>
            <a:fillRect/>
          </a:stretch>
        </p:blipFill>
        <p:spPr>
          <a:xfrm>
            <a:off x="685800" y="3352800"/>
            <a:ext cx="7543800" cy="2743200"/>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ars.els-cdn.com/content/image/1-s2.0-S000991201200149X-gr1.jpg"/>
          <p:cNvPicPr>
            <a:picLocks noChangeAspect="1" noChangeArrowheads="1"/>
          </p:cNvPicPr>
          <p:nvPr/>
        </p:nvPicPr>
        <p:blipFill>
          <a:blip r:embed="rId2" cstate="print"/>
          <a:srcRect/>
          <a:stretch>
            <a:fillRect/>
          </a:stretch>
        </p:blipFill>
        <p:spPr bwMode="auto">
          <a:xfrm>
            <a:off x="713503" y="1371600"/>
            <a:ext cx="7748629" cy="5181600"/>
          </a:xfrm>
          <a:prstGeom prst="rect">
            <a:avLst/>
          </a:prstGeom>
          <a:noFill/>
        </p:spPr>
      </p:pic>
      <p:sp>
        <p:nvSpPr>
          <p:cNvPr id="3" name="TextBox 2"/>
          <p:cNvSpPr txBox="1"/>
          <p:nvPr/>
        </p:nvSpPr>
        <p:spPr>
          <a:xfrm>
            <a:off x="3200400" y="6019800"/>
            <a:ext cx="838200" cy="369332"/>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6781800" y="2743200"/>
            <a:ext cx="1295400" cy="369332"/>
          </a:xfrm>
          <a:prstGeom prst="rect">
            <a:avLst/>
          </a:prstGeom>
          <a:solidFill>
            <a:schemeClr val="tx1"/>
          </a:solidFill>
        </p:spPr>
        <p:txBody>
          <a:bodyPr wrap="square" rtlCol="0">
            <a:spAutoFit/>
          </a:bodyPr>
          <a:lstStyle/>
          <a:p>
            <a:endParaRPr lang="en-US" dirty="0"/>
          </a:p>
        </p:txBody>
      </p:sp>
      <p:sp>
        <p:nvSpPr>
          <p:cNvPr id="6" name="Rectangle 5"/>
          <p:cNvSpPr/>
          <p:nvPr/>
        </p:nvSpPr>
        <p:spPr>
          <a:xfrm>
            <a:off x="1905000" y="3276600"/>
            <a:ext cx="8382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gonal Stripe 8"/>
          <p:cNvSpPr/>
          <p:nvPr/>
        </p:nvSpPr>
        <p:spPr>
          <a:xfrm>
            <a:off x="5334000" y="3276600"/>
            <a:ext cx="609600" cy="381000"/>
          </a:xfrm>
          <a:prstGeom prst="diagStri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z="4800" b="1" dirty="0" smtClean="0"/>
              <a:t>CLASSIFICATION OF BONES</a:t>
            </a:r>
            <a:endParaRPr lang="en-US" sz="4800" b="1" dirty="0"/>
          </a:p>
        </p:txBody>
      </p:sp>
      <p:pic>
        <p:nvPicPr>
          <p:cNvPr id="160776" name="Picture 8"/>
          <p:cNvPicPr>
            <a:picLocks noGrp="1" noChangeAspect="1" noChangeArrowheads="1"/>
          </p:cNvPicPr>
          <p:nvPr>
            <p:ph sz="half" idx="1"/>
          </p:nvPr>
        </p:nvPicPr>
        <p:blipFill>
          <a:blip r:embed="rId2" cstate="print"/>
          <a:srcRect/>
          <a:stretch>
            <a:fillRect/>
          </a:stretch>
        </p:blipFill>
        <p:spPr>
          <a:xfrm>
            <a:off x="990600" y="2064672"/>
            <a:ext cx="3505200" cy="4488527"/>
          </a:xfrm>
        </p:spPr>
      </p:pic>
      <p:sp>
        <p:nvSpPr>
          <p:cNvPr id="160771" name="Rectangle 3"/>
          <p:cNvSpPr>
            <a:spLocks noGrp="1" noChangeArrowheads="1"/>
          </p:cNvSpPr>
          <p:nvPr>
            <p:ph type="body" sz="half" idx="2"/>
          </p:nvPr>
        </p:nvSpPr>
        <p:spPr/>
        <p:txBody>
          <a:bodyPr/>
          <a:lstStyle/>
          <a:p>
            <a:endParaRPr lang="en-US" altLang="en-US" sz="4100"/>
          </a:p>
          <a:p>
            <a:r>
              <a:rPr lang="en-US" altLang="en-US" sz="4100"/>
              <a:t>Compact Bone</a:t>
            </a:r>
          </a:p>
          <a:p>
            <a:r>
              <a:rPr lang="en-US" altLang="en-US" sz="4100"/>
              <a:t> Cancellous (Spongy) Bone </a:t>
            </a:r>
            <a:endParaRPr lang="en-US" sz="41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a:xfrm>
            <a:off x="687388" y="304800"/>
            <a:ext cx="7769225" cy="762000"/>
          </a:xfrm>
        </p:spPr>
        <p:txBody>
          <a:bodyPr/>
          <a:lstStyle/>
          <a:p>
            <a:r>
              <a:rPr lang="en-US" altLang="en-US" sz="4000" b="1" dirty="0" smtClean="0"/>
              <a:t>COMPACT BONE</a:t>
            </a:r>
            <a:endParaRPr lang="en-US" sz="4000" b="1" dirty="0"/>
          </a:p>
        </p:txBody>
      </p:sp>
      <p:sp>
        <p:nvSpPr>
          <p:cNvPr id="168966" name="Rectangle 6"/>
          <p:cNvSpPr>
            <a:spLocks noGrp="1" noChangeArrowheads="1"/>
          </p:cNvSpPr>
          <p:nvPr>
            <p:ph type="body" sz="half" idx="2"/>
          </p:nvPr>
        </p:nvSpPr>
        <p:spPr/>
        <p:txBody>
          <a:bodyPr>
            <a:normAutofit lnSpcReduction="10000"/>
          </a:bodyPr>
          <a:lstStyle/>
          <a:p>
            <a:r>
              <a:rPr lang="en-US" altLang="en-US" sz="3200" b="1">
                <a:solidFill>
                  <a:srgbClr val="000099"/>
                </a:solidFill>
              </a:rPr>
              <a:t>Central</a:t>
            </a:r>
            <a:r>
              <a:rPr lang="en-US" altLang="en-US" sz="3200"/>
              <a:t> or </a:t>
            </a:r>
            <a:r>
              <a:rPr lang="en-US" altLang="en-US" sz="3200" b="1">
                <a:solidFill>
                  <a:srgbClr val="000099"/>
                </a:solidFill>
              </a:rPr>
              <a:t>Haversian canals</a:t>
            </a:r>
            <a:r>
              <a:rPr lang="en-US" altLang="en-US" sz="3200"/>
              <a:t>: parallel to long axis</a:t>
            </a:r>
          </a:p>
          <a:p>
            <a:endParaRPr lang="en-US" altLang="en-US" sz="3200"/>
          </a:p>
          <a:p>
            <a:pPr>
              <a:buClr>
                <a:srgbClr val="000099"/>
              </a:buClr>
            </a:pPr>
            <a:r>
              <a:rPr lang="en-US" altLang="en-US" sz="3200" b="1">
                <a:solidFill>
                  <a:srgbClr val="000099"/>
                </a:solidFill>
              </a:rPr>
              <a:t>Lamellae</a:t>
            </a:r>
            <a:r>
              <a:rPr lang="en-US" altLang="en-US" sz="3200"/>
              <a:t>: concentric, circumferential, interstitial</a:t>
            </a:r>
          </a:p>
          <a:p>
            <a:pPr>
              <a:buClr>
                <a:srgbClr val="000099"/>
              </a:buClr>
            </a:pPr>
            <a:endParaRPr lang="en-US" altLang="en-US" sz="3200"/>
          </a:p>
        </p:txBody>
      </p:sp>
      <p:pic>
        <p:nvPicPr>
          <p:cNvPr id="168969" name="Picture 9"/>
          <p:cNvPicPr>
            <a:picLocks noGrp="1" noChangeAspect="1" noChangeArrowheads="1"/>
          </p:cNvPicPr>
          <p:nvPr>
            <p:ph sz="half" idx="1"/>
          </p:nvPr>
        </p:nvPicPr>
        <p:blipFill>
          <a:blip r:embed="rId2" cstate="print"/>
          <a:srcRect/>
          <a:stretch>
            <a:fillRect/>
          </a:stretch>
        </p:blipFill>
        <p:spPr>
          <a:xfrm>
            <a:off x="228600" y="1371600"/>
            <a:ext cx="4267200" cy="4953000"/>
          </a:xfrm>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ic.edu/classes/bios/bios100/labs/bone1.jpg"/>
          <p:cNvPicPr>
            <a:picLocks noChangeAspect="1" noChangeArrowheads="1"/>
          </p:cNvPicPr>
          <p:nvPr/>
        </p:nvPicPr>
        <p:blipFill>
          <a:blip r:embed="rId2" cstate="print"/>
          <a:srcRect/>
          <a:stretch>
            <a:fillRect/>
          </a:stretch>
        </p:blipFill>
        <p:spPr bwMode="auto">
          <a:xfrm>
            <a:off x="399008" y="762000"/>
            <a:ext cx="7969486" cy="5419726"/>
          </a:xfrm>
          <a:prstGeom prst="rect">
            <a:avLst/>
          </a:prstGeom>
          <a:noFill/>
        </p:spPr>
      </p:pic>
      <p:sp>
        <p:nvSpPr>
          <p:cNvPr id="1028" name="AutoShape 4" descr="http://blog.dearbornschools.org/renkom/files/2011/02/compact-bone.gif"/>
          <p:cNvSpPr>
            <a:spLocks noChangeAspect="1" noChangeArrowheads="1"/>
          </p:cNvSpPr>
          <p:nvPr/>
        </p:nvSpPr>
        <p:spPr bwMode="auto">
          <a:xfrm>
            <a:off x="63500" y="-1365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apbrwww5.apsu.edu/thompsonj/Anatomy%20&amp;%20Physiology/2010/2010%20Exam%20Reviews/Exam%202%20Review/interstitial%20lamellae01.jpg"/>
          <p:cNvPicPr>
            <a:picLocks noChangeAspect="1" noChangeArrowheads="1"/>
          </p:cNvPicPr>
          <p:nvPr/>
        </p:nvPicPr>
        <p:blipFill>
          <a:blip r:embed="rId2" cstate="print"/>
          <a:srcRect/>
          <a:stretch>
            <a:fillRect/>
          </a:stretch>
        </p:blipFill>
        <p:spPr bwMode="auto">
          <a:xfrm>
            <a:off x="1253836" y="1219200"/>
            <a:ext cx="6137564" cy="506349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6" name="Rectangle 6"/>
          <p:cNvSpPr>
            <a:spLocks noGrp="1" noChangeArrowheads="1"/>
          </p:cNvSpPr>
          <p:nvPr>
            <p:ph type="body" sz="half" idx="1"/>
          </p:nvPr>
        </p:nvSpPr>
        <p:spPr>
          <a:xfrm>
            <a:off x="687388" y="381000"/>
            <a:ext cx="7769225" cy="1524000"/>
          </a:xfrm>
        </p:spPr>
        <p:txBody>
          <a:bodyPr/>
          <a:lstStyle/>
          <a:p>
            <a:r>
              <a:rPr lang="en-US" sz="2700" b="1">
                <a:solidFill>
                  <a:srgbClr val="000099"/>
                </a:solidFill>
              </a:rPr>
              <a:t>Circumferential lamellae</a:t>
            </a:r>
            <a:r>
              <a:rPr lang="en-US" sz="2700"/>
              <a:t> on the periphery of a bone</a:t>
            </a:r>
          </a:p>
          <a:p>
            <a:r>
              <a:rPr lang="en-US" sz="2700" b="1">
                <a:solidFill>
                  <a:srgbClr val="000099"/>
                </a:solidFill>
              </a:rPr>
              <a:t>Interstitial lamellae</a:t>
            </a:r>
            <a:r>
              <a:rPr lang="en-US" sz="2700"/>
              <a:t> between osteons</a:t>
            </a:r>
          </a:p>
        </p:txBody>
      </p:sp>
      <p:pic>
        <p:nvPicPr>
          <p:cNvPr id="179210" name="Picture 10" descr="06_10a"/>
          <p:cNvPicPr>
            <a:picLocks noGrp="1" noChangeAspect="1" noChangeArrowheads="1"/>
          </p:cNvPicPr>
          <p:nvPr>
            <p:ph sz="half" idx="2"/>
          </p:nvPr>
        </p:nvPicPr>
        <p:blipFill>
          <a:blip r:embed="rId2" cstate="print"/>
          <a:srcRect t="8197"/>
          <a:stretch>
            <a:fillRect/>
          </a:stretch>
        </p:blipFill>
        <p:spPr>
          <a:xfrm>
            <a:off x="0" y="1981200"/>
            <a:ext cx="9144000" cy="4876800"/>
          </a:xfrm>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7388" y="304800"/>
            <a:ext cx="7769225" cy="762000"/>
          </a:xfrm>
        </p:spPr>
        <p:txBody>
          <a:bodyPr/>
          <a:lstStyle/>
          <a:p>
            <a:r>
              <a:rPr lang="en-US" altLang="en-US" sz="4000" b="1" dirty="0" smtClean="0"/>
              <a:t>COMPACT BONE</a:t>
            </a:r>
            <a:endParaRPr lang="en-US" sz="4000" b="1" dirty="0"/>
          </a:p>
        </p:txBody>
      </p:sp>
      <p:sp>
        <p:nvSpPr>
          <p:cNvPr id="173059" name="Rectangle 3"/>
          <p:cNvSpPr>
            <a:spLocks noGrp="1" noChangeArrowheads="1"/>
          </p:cNvSpPr>
          <p:nvPr>
            <p:ph type="body" sz="half" idx="2"/>
          </p:nvPr>
        </p:nvSpPr>
        <p:spPr>
          <a:xfrm>
            <a:off x="5334000" y="1219200"/>
            <a:ext cx="3122613" cy="4876800"/>
          </a:xfrm>
        </p:spPr>
        <p:txBody>
          <a:bodyPr/>
          <a:lstStyle/>
          <a:p>
            <a:pPr>
              <a:buClr>
                <a:srgbClr val="000099"/>
              </a:buClr>
              <a:buFontTx/>
              <a:buNone/>
            </a:pPr>
            <a:endParaRPr lang="en-US" altLang="en-US" sz="2700"/>
          </a:p>
          <a:p>
            <a:r>
              <a:rPr lang="en-US" altLang="en-US" sz="2700" b="1">
                <a:solidFill>
                  <a:srgbClr val="000099"/>
                </a:solidFill>
              </a:rPr>
              <a:t>Osteon </a:t>
            </a:r>
            <a:r>
              <a:rPr lang="en-US" altLang="en-US" sz="2700"/>
              <a:t>or</a:t>
            </a:r>
            <a:r>
              <a:rPr lang="en-US" altLang="en-US" sz="2700" b="1">
                <a:solidFill>
                  <a:srgbClr val="000099"/>
                </a:solidFill>
              </a:rPr>
              <a:t> Haversian system</a:t>
            </a:r>
            <a:r>
              <a:rPr lang="en-US" altLang="en-US" sz="2700"/>
              <a:t>: central canal, contents, associated concentric lamellae and osteocytes</a:t>
            </a:r>
          </a:p>
          <a:p>
            <a:endParaRPr lang="en-US" altLang="en-US" sz="2700"/>
          </a:p>
          <a:p>
            <a:endParaRPr lang="en-US" sz="2700">
              <a:cs typeface="Times New Roman" pitchFamily="18" charset="0"/>
            </a:endParaRPr>
          </a:p>
        </p:txBody>
      </p:sp>
      <p:pic>
        <p:nvPicPr>
          <p:cNvPr id="173061" name="Picture 5"/>
          <p:cNvPicPr>
            <a:picLocks noGrp="1" noChangeAspect="1" noChangeArrowheads="1"/>
          </p:cNvPicPr>
          <p:nvPr>
            <p:ph sz="half" idx="1"/>
          </p:nvPr>
        </p:nvPicPr>
        <p:blipFill>
          <a:blip r:embed="rId2" cstate="print"/>
          <a:srcRect/>
          <a:stretch>
            <a:fillRect/>
          </a:stretch>
        </p:blipFill>
        <p:spPr>
          <a:xfrm>
            <a:off x="304800" y="1371600"/>
            <a:ext cx="4953000" cy="4603750"/>
          </a:xfrm>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endParaRPr lang="en-US"/>
          </a:p>
        </p:txBody>
      </p:sp>
      <p:pic>
        <p:nvPicPr>
          <p:cNvPr id="192516" name="Picture 4" descr="Osteon"/>
          <p:cNvPicPr>
            <a:picLocks noGrp="1" noChangeAspect="1" noChangeArrowheads="1"/>
          </p:cNvPicPr>
          <p:nvPr>
            <p:ph type="body" idx="1"/>
          </p:nvPr>
        </p:nvPicPr>
        <p:blipFill>
          <a:blip r:embed="rId2" cstate="print"/>
          <a:srcRect/>
          <a:stretch>
            <a:fillRect/>
          </a:stretch>
        </p:blipFill>
        <p:spPr>
          <a:xfrm>
            <a:off x="533400" y="457200"/>
            <a:ext cx="8001000" cy="5791200"/>
          </a:xfrm>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687388" y="608013"/>
            <a:ext cx="7769225" cy="687387"/>
          </a:xfrm>
        </p:spPr>
        <p:txBody>
          <a:bodyPr>
            <a:noAutofit/>
          </a:bodyPr>
          <a:lstStyle/>
          <a:p>
            <a:r>
              <a:rPr lang="en-US" sz="4800" b="1" dirty="0"/>
              <a:t>DEFINITION</a:t>
            </a:r>
          </a:p>
        </p:txBody>
      </p:sp>
      <p:pic>
        <p:nvPicPr>
          <p:cNvPr id="5132" name="Picture 12" descr="06_03A"/>
          <p:cNvPicPr>
            <a:picLocks noGrp="1" noChangeAspect="1" noChangeArrowheads="1"/>
          </p:cNvPicPr>
          <p:nvPr>
            <p:ph sz="half" idx="1"/>
          </p:nvPr>
        </p:nvPicPr>
        <p:blipFill>
          <a:blip r:embed="rId2" cstate="print"/>
          <a:srcRect t="4839" b="6451"/>
          <a:stretch>
            <a:fillRect/>
          </a:stretch>
        </p:blipFill>
        <p:spPr>
          <a:xfrm>
            <a:off x="152400" y="1524000"/>
            <a:ext cx="4495800" cy="5181600"/>
          </a:xfrm>
          <a:noFill/>
          <a:ln/>
        </p:spPr>
      </p:pic>
      <p:sp>
        <p:nvSpPr>
          <p:cNvPr id="5129" name="Rectangle 9"/>
          <p:cNvSpPr>
            <a:spLocks noGrp="1" noChangeArrowheads="1"/>
          </p:cNvSpPr>
          <p:nvPr>
            <p:ph type="body" sz="half" idx="2"/>
          </p:nvPr>
        </p:nvSpPr>
        <p:spPr/>
        <p:txBody>
          <a:bodyPr/>
          <a:lstStyle/>
          <a:p>
            <a:r>
              <a:rPr lang="en-US" sz="2400" b="1" dirty="0"/>
              <a:t>Bone is a specialized connective tissue characterized by</a:t>
            </a:r>
            <a:r>
              <a:rPr lang="en-US" sz="2400" dirty="0"/>
              <a:t> </a:t>
            </a:r>
            <a:r>
              <a:rPr lang="en-US" sz="2400" b="1" dirty="0"/>
              <a:t>mineralized extracellular matrix.</a:t>
            </a:r>
          </a:p>
          <a:p>
            <a:r>
              <a:rPr lang="en-US" sz="2400" b="1" dirty="0"/>
              <a:t> Bones are the organs of skeletal system; bone tissue is the structural component of bones.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p:txBody>
          <a:bodyPr>
            <a:normAutofit fontScale="90000"/>
          </a:bodyPr>
          <a:lstStyle/>
          <a:p>
            <a:r>
              <a:rPr lang="en-US" altLang="en-US" b="1" dirty="0" smtClean="0"/>
              <a:t>PERFORATING OR VOLKMANN’S CANAL</a:t>
            </a:r>
            <a:endParaRPr lang="en-US" b="1" dirty="0"/>
          </a:p>
        </p:txBody>
      </p:sp>
      <p:sp>
        <p:nvSpPr>
          <p:cNvPr id="174086" name="Rectangle 6"/>
          <p:cNvSpPr>
            <a:spLocks noGrp="1" noChangeArrowheads="1"/>
          </p:cNvSpPr>
          <p:nvPr>
            <p:ph type="body" sz="half" idx="2"/>
          </p:nvPr>
        </p:nvSpPr>
        <p:spPr>
          <a:xfrm>
            <a:off x="4953000" y="1976438"/>
            <a:ext cx="3503613" cy="4119562"/>
          </a:xfrm>
        </p:spPr>
        <p:txBody>
          <a:bodyPr>
            <a:normAutofit lnSpcReduction="10000"/>
          </a:bodyPr>
          <a:lstStyle/>
          <a:p>
            <a:pPr>
              <a:lnSpc>
                <a:spcPct val="90000"/>
              </a:lnSpc>
            </a:pPr>
            <a:r>
              <a:rPr lang="en-US" altLang="en-US" sz="2700"/>
              <a:t> perpendicular to long axis. </a:t>
            </a:r>
            <a:r>
              <a:rPr lang="en-US" altLang="en-US" sz="2700">
                <a:cs typeface="Times New Roman" pitchFamily="18" charset="0"/>
              </a:rPr>
              <a:t>Both perforating and central canals contain blood vessels. Direct flow of nutrients from vessels through cell processes of osteoblasts and from one cell to the next.</a:t>
            </a:r>
            <a:endParaRPr lang="en-US" sz="2700">
              <a:cs typeface="Times New Roman" pitchFamily="18" charset="0"/>
            </a:endParaRPr>
          </a:p>
        </p:txBody>
      </p:sp>
      <p:pic>
        <p:nvPicPr>
          <p:cNvPr id="174087" name="Picture 7"/>
          <p:cNvPicPr>
            <a:picLocks noGrp="1" noChangeAspect="1" noChangeArrowheads="1"/>
          </p:cNvPicPr>
          <p:nvPr>
            <p:ph sz="half" idx="1"/>
          </p:nvPr>
        </p:nvPicPr>
        <p:blipFill>
          <a:blip r:embed="rId2" cstate="print"/>
          <a:srcRect l="48276" t="1538" b="35385"/>
          <a:stretch>
            <a:fillRect/>
          </a:stretch>
        </p:blipFill>
        <p:spPr>
          <a:xfrm>
            <a:off x="304800" y="1752600"/>
            <a:ext cx="4648200" cy="4038600"/>
          </a:xfrm>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lab.anhb.uwa.edu.au/mb140/corepages/bone/images/bon11sc.jpg"/>
          <p:cNvPicPr>
            <a:picLocks noChangeAspect="1" noChangeArrowheads="1"/>
          </p:cNvPicPr>
          <p:nvPr/>
        </p:nvPicPr>
        <p:blipFill>
          <a:blip r:embed="rId2" cstate="print"/>
          <a:srcRect/>
          <a:stretch>
            <a:fillRect/>
          </a:stretch>
        </p:blipFill>
        <p:spPr bwMode="auto">
          <a:xfrm>
            <a:off x="495300" y="1371600"/>
            <a:ext cx="3771900" cy="5029200"/>
          </a:xfrm>
          <a:prstGeom prst="rect">
            <a:avLst/>
          </a:prstGeom>
          <a:noFill/>
        </p:spPr>
      </p:pic>
      <p:pic>
        <p:nvPicPr>
          <p:cNvPr id="45060" name="Picture 4" descr="http://www.courseweb.uottawa.ca/medicine-histology/english/musculoskeletal/Lg_Images/fig09densebone.jpg"/>
          <p:cNvPicPr>
            <a:picLocks noChangeAspect="1" noChangeArrowheads="1"/>
          </p:cNvPicPr>
          <p:nvPr/>
        </p:nvPicPr>
        <p:blipFill>
          <a:blip r:embed="rId3" cstate="print"/>
          <a:srcRect/>
          <a:stretch>
            <a:fillRect/>
          </a:stretch>
        </p:blipFill>
        <p:spPr bwMode="auto">
          <a:xfrm>
            <a:off x="4504765" y="1828800"/>
            <a:ext cx="4639235" cy="44196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endParaRPr lang="en-US" dirty="0"/>
          </a:p>
        </p:txBody>
      </p:sp>
      <p:pic>
        <p:nvPicPr>
          <p:cNvPr id="191492" name="Picture 4" descr="long bone histology"/>
          <p:cNvPicPr>
            <a:picLocks noGrp="1" noChangeAspect="1" noChangeArrowheads="1"/>
          </p:cNvPicPr>
          <p:nvPr>
            <p:ph type="body" idx="1"/>
          </p:nvPr>
        </p:nvPicPr>
        <p:blipFill>
          <a:blip r:embed="rId2" cstate="print"/>
          <a:srcRect/>
          <a:stretch>
            <a:fillRect/>
          </a:stretch>
        </p:blipFill>
        <p:spPr>
          <a:xfrm>
            <a:off x="0" y="0"/>
            <a:ext cx="9144000" cy="6858000"/>
          </a:xfrm>
          <a:no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687388" y="0"/>
            <a:ext cx="7769225" cy="1295400"/>
          </a:xfrm>
        </p:spPr>
        <p:txBody>
          <a:bodyPr/>
          <a:lstStyle/>
          <a:p>
            <a:r>
              <a:rPr lang="en-US" altLang="en-US" sz="4000" b="1" dirty="0" smtClean="0"/>
              <a:t>CANCELLOUS (SPONGY) BONE</a:t>
            </a:r>
            <a:endParaRPr lang="en-US" sz="4000" b="1" dirty="0"/>
          </a:p>
        </p:txBody>
      </p:sp>
      <p:sp>
        <p:nvSpPr>
          <p:cNvPr id="166918" name="Rectangle 6"/>
          <p:cNvSpPr>
            <a:spLocks noGrp="1" noChangeArrowheads="1"/>
          </p:cNvSpPr>
          <p:nvPr>
            <p:ph type="body" sz="half" idx="2"/>
          </p:nvPr>
        </p:nvSpPr>
        <p:spPr/>
        <p:txBody>
          <a:bodyPr/>
          <a:lstStyle/>
          <a:p>
            <a:r>
              <a:rPr lang="en-US" altLang="en-US" sz="2700" b="1">
                <a:solidFill>
                  <a:srgbClr val="000099"/>
                </a:solidFill>
              </a:rPr>
              <a:t>Trabeculae</a:t>
            </a:r>
            <a:r>
              <a:rPr lang="en-US" altLang="en-US" sz="2700"/>
              <a:t>: </a:t>
            </a:r>
            <a:r>
              <a:rPr lang="en-US" sz="2700"/>
              <a:t>interconnecting rods or plates of bone.  Like scaffolding.  </a:t>
            </a:r>
          </a:p>
          <a:p>
            <a:pPr lvl="1">
              <a:buClr>
                <a:srgbClr val="FF0000"/>
              </a:buClr>
            </a:pPr>
            <a:r>
              <a:rPr lang="en-US" sz="2300"/>
              <a:t>Spaces filled with marrow. </a:t>
            </a:r>
          </a:p>
          <a:p>
            <a:pPr lvl="1">
              <a:buClr>
                <a:srgbClr val="FF0000"/>
              </a:buClr>
            </a:pPr>
            <a:r>
              <a:rPr lang="en-US" sz="2300"/>
              <a:t>Covered with endosteum.</a:t>
            </a:r>
          </a:p>
          <a:p>
            <a:pPr lvl="1">
              <a:buClr>
                <a:srgbClr val="FF0000"/>
              </a:buClr>
            </a:pPr>
            <a:r>
              <a:rPr lang="en-US" altLang="en-US" sz="2300"/>
              <a:t>Oriented along stress lines</a:t>
            </a:r>
          </a:p>
          <a:p>
            <a:endParaRPr lang="en-US" sz="2700"/>
          </a:p>
        </p:txBody>
      </p:sp>
      <p:pic>
        <p:nvPicPr>
          <p:cNvPr id="166919" name="Picture 7" descr="06_08"/>
          <p:cNvPicPr>
            <a:picLocks noGrp="1" noChangeAspect="1" noChangeArrowheads="1"/>
          </p:cNvPicPr>
          <p:nvPr>
            <p:ph sz="half" idx="1"/>
          </p:nvPr>
        </p:nvPicPr>
        <p:blipFill>
          <a:blip r:embed="rId2" cstate="print"/>
          <a:srcRect t="3076"/>
          <a:stretch>
            <a:fillRect/>
          </a:stretch>
        </p:blipFill>
        <p:spPr>
          <a:xfrm>
            <a:off x="254000" y="1447800"/>
            <a:ext cx="4605338" cy="5181600"/>
          </a:xfrm>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7" name="Picture 7"/>
          <p:cNvPicPr>
            <a:picLocks noChangeAspect="1" noChangeArrowheads="1"/>
          </p:cNvPicPr>
          <p:nvPr/>
        </p:nvPicPr>
        <p:blipFill>
          <a:blip r:embed="rId2" cstate="print"/>
          <a:srcRect/>
          <a:stretch>
            <a:fillRect/>
          </a:stretch>
        </p:blipFill>
        <p:spPr bwMode="auto">
          <a:xfrm>
            <a:off x="304800" y="304800"/>
            <a:ext cx="3771900" cy="6096000"/>
          </a:xfrm>
          <a:prstGeom prst="rect">
            <a:avLst/>
          </a:prstGeom>
          <a:noFill/>
          <a:ln w="12700">
            <a:noFill/>
            <a:miter lim="800000"/>
            <a:headEnd/>
            <a:tailEnd/>
          </a:ln>
          <a:effectLst/>
        </p:spPr>
      </p:pic>
      <p:pic>
        <p:nvPicPr>
          <p:cNvPr id="189448" name="Picture 8"/>
          <p:cNvPicPr>
            <a:picLocks noChangeAspect="1" noChangeArrowheads="1"/>
          </p:cNvPicPr>
          <p:nvPr/>
        </p:nvPicPr>
        <p:blipFill>
          <a:blip r:embed="rId3" cstate="print"/>
          <a:srcRect/>
          <a:stretch>
            <a:fillRect/>
          </a:stretch>
        </p:blipFill>
        <p:spPr bwMode="auto">
          <a:xfrm>
            <a:off x="4343400" y="381000"/>
            <a:ext cx="4495800" cy="57912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0.tqn.com/d/parentingteens/1/0/Y/d/genericpurple.jpg"/>
          <p:cNvPicPr>
            <a:picLocks noChangeAspect="1" noChangeArrowheads="1"/>
          </p:cNvPicPr>
          <p:nvPr/>
        </p:nvPicPr>
        <p:blipFill>
          <a:blip r:embed="rId2" cstate="print"/>
          <a:srcRect t="38464" b="39101"/>
          <a:stretch>
            <a:fillRect/>
          </a:stretch>
        </p:blipFill>
        <p:spPr bwMode="auto">
          <a:xfrm>
            <a:off x="533400" y="2286000"/>
            <a:ext cx="8065168" cy="30480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a:t>
            </a:r>
            <a:endParaRPr lang="en-US" b="1" dirty="0"/>
          </a:p>
        </p:txBody>
      </p:sp>
      <p:sp>
        <p:nvSpPr>
          <p:cNvPr id="3" name="Content Placeholder 2"/>
          <p:cNvSpPr>
            <a:spLocks noGrp="1"/>
          </p:cNvSpPr>
          <p:nvPr>
            <p:ph sz="half" idx="1"/>
          </p:nvPr>
        </p:nvSpPr>
        <p:spPr>
          <a:xfrm>
            <a:off x="152400" y="1600200"/>
            <a:ext cx="4495800" cy="4525963"/>
          </a:xfrm>
        </p:spPr>
        <p:txBody>
          <a:bodyPr>
            <a:normAutofit/>
          </a:bodyPr>
          <a:lstStyle/>
          <a:p>
            <a:r>
              <a:rPr lang="en-US" sz="3600" dirty="0" smtClean="0"/>
              <a:t>Support</a:t>
            </a:r>
          </a:p>
          <a:p>
            <a:r>
              <a:rPr lang="en-US" sz="3600" dirty="0" smtClean="0"/>
              <a:t>Protection</a:t>
            </a:r>
          </a:p>
          <a:p>
            <a:r>
              <a:rPr lang="en-US" sz="3600" dirty="0" smtClean="0"/>
              <a:t>Movement</a:t>
            </a:r>
          </a:p>
          <a:p>
            <a:r>
              <a:rPr lang="en-US" sz="3600" dirty="0" smtClean="0"/>
              <a:t>Production of blood cells</a:t>
            </a:r>
          </a:p>
          <a:p>
            <a:r>
              <a:rPr lang="en-US" sz="3600" dirty="0" smtClean="0"/>
              <a:t>Storage of minerals</a:t>
            </a:r>
            <a:endParaRPr lang="en-US" sz="3600" dirty="0"/>
          </a:p>
        </p:txBody>
      </p:sp>
      <p:pic>
        <p:nvPicPr>
          <p:cNvPr id="1026" name="Picture 2" descr="C:\Users\IRUM\Pictures\125429.jpg"/>
          <p:cNvPicPr>
            <a:picLocks noGrp="1" noChangeAspect="1" noChangeArrowheads="1"/>
          </p:cNvPicPr>
          <p:nvPr>
            <p:ph sz="half" idx="2"/>
          </p:nvPr>
        </p:nvPicPr>
        <p:blipFill>
          <a:blip r:embed="rId2" cstate="print"/>
          <a:srcRect/>
          <a:stretch>
            <a:fillRect/>
          </a:stretch>
        </p:blipFill>
        <p:spPr bwMode="auto">
          <a:xfrm>
            <a:off x="4532500" y="1676400"/>
            <a:ext cx="4611500" cy="4785519"/>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normAutofit/>
          </a:bodyPr>
          <a:lstStyle/>
          <a:p>
            <a:r>
              <a:rPr lang="en-US" sz="4800" b="1" dirty="0"/>
              <a:t>CHARACTERISTICS</a:t>
            </a:r>
          </a:p>
        </p:txBody>
      </p:sp>
      <p:pic>
        <p:nvPicPr>
          <p:cNvPr id="7176" name="Picture 8" descr="06_10"/>
          <p:cNvPicPr>
            <a:picLocks noGrp="1" noChangeAspect="1" noChangeArrowheads="1"/>
          </p:cNvPicPr>
          <p:nvPr>
            <p:ph sz="half" idx="1"/>
          </p:nvPr>
        </p:nvPicPr>
        <p:blipFill>
          <a:blip r:embed="rId2" cstate="print"/>
          <a:srcRect t="2667"/>
          <a:stretch>
            <a:fillRect/>
          </a:stretch>
        </p:blipFill>
        <p:spPr>
          <a:xfrm>
            <a:off x="304800" y="1752600"/>
            <a:ext cx="4191000" cy="4724400"/>
          </a:xfrm>
          <a:noFill/>
          <a:ln/>
        </p:spPr>
      </p:pic>
      <p:sp>
        <p:nvSpPr>
          <p:cNvPr id="7175" name="Rectangle 7"/>
          <p:cNvSpPr>
            <a:spLocks noGrp="1" noChangeArrowheads="1"/>
          </p:cNvSpPr>
          <p:nvPr>
            <p:ph type="body" sz="half" idx="2"/>
          </p:nvPr>
        </p:nvSpPr>
        <p:spPr>
          <a:xfrm>
            <a:off x="4876800" y="1828800"/>
            <a:ext cx="3579813" cy="4267200"/>
          </a:xfrm>
        </p:spPr>
        <p:txBody>
          <a:bodyPr>
            <a:normAutofit/>
          </a:bodyPr>
          <a:lstStyle/>
          <a:p>
            <a:r>
              <a:rPr lang="en-US" sz="2800" b="1" dirty="0"/>
              <a:t>Consists of cells  and extracellular matrix.</a:t>
            </a:r>
          </a:p>
          <a:p>
            <a:r>
              <a:rPr lang="en-US" sz="2800" b="1" dirty="0"/>
              <a:t>Bones are covered by </a:t>
            </a:r>
            <a:r>
              <a:rPr lang="en-US" sz="2800" b="1" dirty="0" err="1" smtClean="0"/>
              <a:t>periosteumm</a:t>
            </a:r>
            <a:endParaRPr lang="en-US" sz="2800" b="1" dirty="0"/>
          </a:p>
          <a:p>
            <a:r>
              <a:rPr lang="en-US" sz="2800" b="1" dirty="0"/>
              <a:t>Bone cavities contain red bone marrow</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PERIOSTEUM</a:t>
            </a:r>
            <a:endParaRPr lang="en-US" sz="6000" b="1" dirty="0"/>
          </a:p>
        </p:txBody>
      </p:sp>
      <p:sp>
        <p:nvSpPr>
          <p:cNvPr id="3" name="Content Placeholder 2"/>
          <p:cNvSpPr>
            <a:spLocks noGrp="1"/>
          </p:cNvSpPr>
          <p:nvPr>
            <p:ph sz="half" idx="1"/>
          </p:nvPr>
        </p:nvSpPr>
        <p:spPr/>
        <p:txBody>
          <a:bodyPr>
            <a:normAutofit/>
          </a:bodyPr>
          <a:lstStyle/>
          <a:p>
            <a:r>
              <a:rPr lang="en-US" sz="3200" dirty="0" smtClean="0"/>
              <a:t>a layer of dense connective tissue surrounding the bone</a:t>
            </a:r>
            <a:endParaRPr lang="en-US" sz="3200" dirty="0"/>
          </a:p>
        </p:txBody>
      </p:sp>
      <p:pic>
        <p:nvPicPr>
          <p:cNvPr id="2050" name="Picture 2" descr="C:\Users\IRUM\Pictures\human-bone-anatomy-1.jpg"/>
          <p:cNvPicPr>
            <a:picLocks noGrp="1" noChangeAspect="1" noChangeArrowheads="1"/>
          </p:cNvPicPr>
          <p:nvPr>
            <p:ph sz="half" idx="2"/>
          </p:nvPr>
        </p:nvPicPr>
        <p:blipFill>
          <a:blip r:embed="rId2" cstate="print"/>
          <a:srcRect/>
          <a:stretch>
            <a:fillRect/>
          </a:stretch>
        </p:blipFill>
        <p:spPr bwMode="auto">
          <a:xfrm>
            <a:off x="5608149" y="1676399"/>
            <a:ext cx="2773851" cy="5048409"/>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1" name="Picture 7"/>
          <p:cNvPicPr>
            <a:picLocks noGrp="1" noChangeAspect="1" noChangeArrowheads="1"/>
          </p:cNvPicPr>
          <p:nvPr>
            <p:ph sz="half" idx="4294967295"/>
          </p:nvPr>
        </p:nvPicPr>
        <p:blipFill>
          <a:blip r:embed="rId2" cstate="print"/>
          <a:srcRect/>
          <a:stretch>
            <a:fillRect/>
          </a:stretch>
        </p:blipFill>
        <p:spPr>
          <a:xfrm rot="5400000">
            <a:off x="1544515" y="20517"/>
            <a:ext cx="5978770" cy="6477000"/>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z="6600" b="1" dirty="0" smtClean="0"/>
              <a:t>ENDOSTEUM</a:t>
            </a:r>
            <a:endParaRPr lang="en-US" sz="6600" b="1" dirty="0"/>
          </a:p>
        </p:txBody>
      </p:sp>
      <p:sp>
        <p:nvSpPr>
          <p:cNvPr id="24579" name="Rectangle 3"/>
          <p:cNvSpPr>
            <a:spLocks noGrp="1" noChangeArrowheads="1"/>
          </p:cNvSpPr>
          <p:nvPr>
            <p:ph type="body" sz="half" idx="1"/>
          </p:nvPr>
        </p:nvSpPr>
        <p:spPr>
          <a:xfrm>
            <a:off x="687212" y="1976438"/>
            <a:ext cx="3812822" cy="4119562"/>
          </a:xfrm>
        </p:spPr>
        <p:txBody>
          <a:bodyPr>
            <a:normAutofit lnSpcReduction="10000"/>
          </a:bodyPr>
          <a:lstStyle/>
          <a:p>
            <a:pPr>
              <a:lnSpc>
                <a:spcPct val="90000"/>
              </a:lnSpc>
              <a:buNone/>
            </a:pPr>
            <a:endParaRPr lang="en-US" sz="2800" dirty="0"/>
          </a:p>
          <a:p>
            <a:pPr>
              <a:lnSpc>
                <a:spcPct val="90000"/>
              </a:lnSpc>
            </a:pPr>
            <a:r>
              <a:rPr lang="en-US" sz="2800" dirty="0" smtClean="0"/>
              <a:t> A thin layer of cell-rich connective tissue, the </a:t>
            </a:r>
            <a:r>
              <a:rPr lang="en-US" sz="2800" dirty="0" err="1" smtClean="0"/>
              <a:t>endosteum</a:t>
            </a:r>
            <a:r>
              <a:rPr lang="en-US" sz="2800" dirty="0" smtClean="0"/>
              <a:t>, lines the surface of the bone facing the marrow cavity. Both the </a:t>
            </a:r>
            <a:r>
              <a:rPr lang="en-US" sz="2800" dirty="0" err="1" smtClean="0"/>
              <a:t>periosteum</a:t>
            </a:r>
            <a:r>
              <a:rPr lang="en-US" sz="2800" dirty="0" smtClean="0"/>
              <a:t> and the </a:t>
            </a:r>
            <a:r>
              <a:rPr lang="en-US" sz="2800" dirty="0" err="1" smtClean="0"/>
              <a:t>endosteum</a:t>
            </a:r>
            <a:r>
              <a:rPr lang="en-US" sz="2800" dirty="0" smtClean="0"/>
              <a:t> possess </a:t>
            </a:r>
            <a:r>
              <a:rPr lang="en-US" sz="2800" dirty="0" err="1" smtClean="0"/>
              <a:t>osteogenic</a:t>
            </a:r>
            <a:r>
              <a:rPr lang="en-US" sz="2800" dirty="0" smtClean="0"/>
              <a:t> potency. </a:t>
            </a:r>
          </a:p>
          <a:p>
            <a:pPr>
              <a:lnSpc>
                <a:spcPct val="90000"/>
              </a:lnSpc>
            </a:pPr>
            <a:endParaRPr lang="en-US" sz="2800" dirty="0"/>
          </a:p>
          <a:p>
            <a:pPr>
              <a:lnSpc>
                <a:spcPct val="90000"/>
              </a:lnSpc>
              <a:buNone/>
            </a:pPr>
            <a:endParaRPr lang="en-US" sz="2800" b="1" dirty="0"/>
          </a:p>
          <a:p>
            <a:pPr>
              <a:lnSpc>
                <a:spcPct val="90000"/>
              </a:lnSpc>
            </a:pPr>
            <a:endParaRPr lang="en-US" sz="2000" b="1" dirty="0"/>
          </a:p>
        </p:txBody>
      </p:sp>
      <p:sp>
        <p:nvSpPr>
          <p:cNvPr id="24580" name="Rectangle 4"/>
          <p:cNvSpPr>
            <a:spLocks noGrp="1" noChangeArrowheads="1"/>
          </p:cNvSpPr>
          <p:nvPr>
            <p:ph sz="half" idx="2"/>
          </p:nvPr>
        </p:nvSpPr>
        <p:spPr>
          <a:xfrm>
            <a:off x="4643968" y="1828800"/>
            <a:ext cx="4262966" cy="4267200"/>
          </a:xfrm>
        </p:spPr>
        <p:txBody>
          <a:bodyPr/>
          <a:lstStyle/>
          <a:p>
            <a:endParaRPr lang="en-US" sz="2700"/>
          </a:p>
        </p:txBody>
      </p:sp>
      <p:pic>
        <p:nvPicPr>
          <p:cNvPr id="24581" name="Picture 5" descr="spbone.jpg (50662 bytes)"/>
          <p:cNvPicPr>
            <a:picLocks noChangeAspect="1" noChangeArrowheads="1"/>
          </p:cNvPicPr>
          <p:nvPr/>
        </p:nvPicPr>
        <p:blipFill>
          <a:blip r:embed="rId2" cstate="print"/>
          <a:srcRect/>
          <a:stretch>
            <a:fillRect/>
          </a:stretch>
        </p:blipFill>
        <p:spPr bwMode="auto">
          <a:xfrm>
            <a:off x="4572000" y="1905000"/>
            <a:ext cx="4334933" cy="42672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3JfiBDdFCek/TZTnxixwKKI/AAAAAAAAASA/ufHo4GO1mbU/s1600/69_07.jpg"/>
          <p:cNvPicPr>
            <a:picLocks noChangeAspect="1" noChangeArrowheads="1"/>
          </p:cNvPicPr>
          <p:nvPr/>
        </p:nvPicPr>
        <p:blipFill>
          <a:blip r:embed="rId2" cstate="print"/>
          <a:srcRect t="11685"/>
          <a:stretch>
            <a:fillRect/>
          </a:stretch>
        </p:blipFill>
        <p:spPr bwMode="auto">
          <a:xfrm>
            <a:off x="627149" y="762000"/>
            <a:ext cx="7916473" cy="5488305"/>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TotalTime>
  <Words>542</Words>
  <Application>Microsoft Office PowerPoint</Application>
  <PresentationFormat>On-screen Show (4:3)</PresentationFormat>
  <Paragraphs>82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BONE</vt:lpstr>
      <vt:lpstr>DEFINITION</vt:lpstr>
      <vt:lpstr>FUNCTIONS</vt:lpstr>
      <vt:lpstr>CHARACTERISTICS</vt:lpstr>
      <vt:lpstr>PERIOSTEUM</vt:lpstr>
      <vt:lpstr>Slide 7</vt:lpstr>
      <vt:lpstr>ENDOSTEUM</vt:lpstr>
      <vt:lpstr>Slide 9</vt:lpstr>
      <vt:lpstr>BONE MATRIX</vt:lpstr>
      <vt:lpstr>Slide 11</vt:lpstr>
      <vt:lpstr>BONE CELLS </vt:lpstr>
      <vt:lpstr>OSTEOPROGENITOR CELLS</vt:lpstr>
      <vt:lpstr>OSTEOBLASTS</vt:lpstr>
      <vt:lpstr>Slide 15</vt:lpstr>
      <vt:lpstr>Osteocytes</vt:lpstr>
      <vt:lpstr>Slide 17</vt:lpstr>
      <vt:lpstr>STATES OF OSTEOCYTES</vt:lpstr>
      <vt:lpstr>BONE LINING CELLS</vt:lpstr>
      <vt:lpstr>OSTEOCLASTS </vt:lpstr>
      <vt:lpstr>Slide 21</vt:lpstr>
      <vt:lpstr>Slide 22</vt:lpstr>
      <vt:lpstr>CLASSIFICATION OF BONES</vt:lpstr>
      <vt:lpstr>COMPACT BONE</vt:lpstr>
      <vt:lpstr>Slide 25</vt:lpstr>
      <vt:lpstr>Slide 26</vt:lpstr>
      <vt:lpstr>Slide 27</vt:lpstr>
      <vt:lpstr>COMPACT BONE</vt:lpstr>
      <vt:lpstr>Slide 29</vt:lpstr>
      <vt:lpstr>PERFORATING OR VOLKMANN’S CANAL</vt:lpstr>
      <vt:lpstr>Slide 31</vt:lpstr>
      <vt:lpstr>Slide 32</vt:lpstr>
      <vt:lpstr>CANCELLOUS (SPONGY) BONE</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dc:title>
  <dc:creator>IRUM</dc:creator>
  <cp:lastModifiedBy>IRUM</cp:lastModifiedBy>
  <cp:revision>28</cp:revision>
  <dcterms:created xsi:type="dcterms:W3CDTF">2012-06-12T11:15:22Z</dcterms:created>
  <dcterms:modified xsi:type="dcterms:W3CDTF">2012-06-13T04:51:55Z</dcterms:modified>
</cp:coreProperties>
</file>