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0" r:id="rId3"/>
    <p:sldId id="257" r:id="rId4"/>
    <p:sldId id="28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9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E385-B121-4965-8BED-B5FFB016A2FC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BA42-4468-45DB-8CFB-F61FEADD9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6982-8760-4179-BCFB-495B9FF320CC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CD1B-D061-4ED0-BF14-0CE190DB97D0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0B61-2B21-46E8-98A0-552DDB6F8ED6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AF8A-D2E6-4A03-B8F8-7940C0956F63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A94-C241-47FD-90AB-8C0C2447E9D0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49FE-C7EC-47D9-852B-F4A508365FDB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070E-AF68-42C8-821F-D55F8754E4CE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D5B4-5B8A-49A9-92D5-A6DB9B9FF36C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70F8-DD29-423D-A031-4624E18BCE91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591D-1735-445B-89C0-08704C89F772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604B-9C55-4CE3-8737-EC65AD86B69D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949FB-25F2-4C4D-A072-6AACE830D560}" type="datetime1">
              <a:rPr lang="en-US" smtClean="0"/>
              <a:pPr/>
              <a:t>6/1/2012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0DCDD-F5FC-46E9-88B8-297301364D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DENTURE BASE POLYMERS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dirty="0" smtClean="0"/>
              <a:t>By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dirty="0" smtClean="0"/>
              <a:t>HEAD OF DEPARTMENT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dirty="0" smtClean="0"/>
              <a:t>Dr. Rashid Hassan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dirty="0" smtClean="0"/>
              <a:t>Assistant professor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dirty="0" smtClean="0"/>
              <a:t>R.I.H.S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b="1" smtClean="0"/>
              <a:t>ISLAMABAD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300px-Occclusal_denture_ex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76600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MECHANICAL REQUIREMENS:</a:t>
            </a:r>
          </a:p>
          <a:p>
            <a:r>
              <a:rPr lang="en-US" sz="2800" dirty="0" smtClean="0"/>
              <a:t>High value of modulus of elasticity.</a:t>
            </a:r>
          </a:p>
          <a:p>
            <a:r>
              <a:rPr lang="en-US" sz="2800" dirty="0" smtClean="0"/>
              <a:t>High value of elastic limit.</a:t>
            </a:r>
          </a:p>
          <a:p>
            <a:r>
              <a:rPr lang="en-US" sz="2800" dirty="0" smtClean="0"/>
              <a:t>Should have sufficient flexural strength.</a:t>
            </a:r>
          </a:p>
          <a:p>
            <a:r>
              <a:rPr lang="en-US" sz="2800" dirty="0" smtClean="0"/>
              <a:t>Base material should have adequate fatigue life.</a:t>
            </a:r>
          </a:p>
          <a:p>
            <a:r>
              <a:rPr lang="en-US" sz="2800" dirty="0" smtClean="0"/>
              <a:t>Should have high impact strength.</a:t>
            </a:r>
          </a:p>
          <a:p>
            <a:r>
              <a:rPr lang="en-US" sz="2800" dirty="0" smtClean="0"/>
              <a:t>Should be abrasion resistant.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u="sng" dirty="0" smtClean="0">
                <a:solidFill>
                  <a:srgbClr val="002060"/>
                </a:solidFill>
              </a:rPr>
              <a:t>OTHERS:</a:t>
            </a:r>
          </a:p>
          <a:p>
            <a:r>
              <a:rPr lang="en-US" sz="3600" dirty="0" smtClean="0"/>
              <a:t>Should be inexpensive.</a:t>
            </a:r>
          </a:p>
          <a:p>
            <a:r>
              <a:rPr lang="en-US" sz="3600" dirty="0" smtClean="0"/>
              <a:t>Have a long shelf life.</a:t>
            </a:r>
          </a:p>
          <a:p>
            <a:r>
              <a:rPr lang="en-US" sz="3600" dirty="0" smtClean="0"/>
              <a:t>Easy to manipulate.</a:t>
            </a:r>
          </a:p>
          <a:p>
            <a:r>
              <a:rPr lang="en-US" sz="3600" dirty="0" smtClean="0"/>
              <a:t>If fractures, should be easily repaired.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ACRYLIC DENTURE BASE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widely used denture</a:t>
            </a:r>
          </a:p>
          <a:p>
            <a:pPr>
              <a:buNone/>
            </a:pPr>
            <a:r>
              <a:rPr lang="en-US" dirty="0" smtClean="0"/>
              <a:t>Base material.</a:t>
            </a:r>
          </a:p>
          <a:p>
            <a:pPr>
              <a:buNone/>
            </a:pPr>
            <a:r>
              <a:rPr lang="en-US" dirty="0" smtClean="0"/>
              <a:t>According to I.S.O</a:t>
            </a:r>
          </a:p>
          <a:p>
            <a:pPr>
              <a:buNone/>
            </a:pPr>
            <a:r>
              <a:rPr lang="en-US" dirty="0" smtClean="0"/>
              <a:t>Denture base polymers are </a:t>
            </a:r>
          </a:p>
          <a:p>
            <a:pPr>
              <a:buNone/>
            </a:pPr>
            <a:r>
              <a:rPr lang="en-US" dirty="0" smtClean="0"/>
              <a:t>Classified into 5 types.</a:t>
            </a:r>
          </a:p>
          <a:p>
            <a:pPr>
              <a:buNone/>
            </a:pPr>
            <a:r>
              <a:rPr lang="en-US" dirty="0" smtClean="0"/>
              <a:t>Type 1 &amp; 2 are most widely</a:t>
            </a:r>
          </a:p>
          <a:p>
            <a:pPr>
              <a:buNone/>
            </a:pPr>
            <a:r>
              <a:rPr lang="en-US" dirty="0" smtClean="0"/>
              <a:t>Used products.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1752600"/>
          <a:ext cx="4572000" cy="4312920"/>
        </p:xfrm>
        <a:graphic>
          <a:graphicData uri="http://schemas.openxmlformats.org/drawingml/2006/table">
            <a:tbl>
              <a:tblPr firstRow="1" firstCol="1">
                <a:tableStyleId>{37CE84F3-28C3-443E-9E96-99CF82512B78}</a:tableStyleId>
              </a:tblPr>
              <a:tblGrid>
                <a:gridCol w="762000"/>
                <a:gridCol w="914400"/>
                <a:gridCol w="28956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processing polymers(powder &amp; liquid)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processed (plastic cake)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 polymerized polymer (powder &amp; liquid)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 polymerized polymers (powder &amp; liquid, pour type resins)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Thermoplastic material.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activated material.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Microwave cured material.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TYPE 1 &amp; TYPE 2 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Supplied as powder and liquid.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POWDER:</a:t>
            </a:r>
          </a:p>
          <a:p>
            <a:pPr>
              <a:buNone/>
            </a:pPr>
            <a:r>
              <a:rPr lang="en-US" dirty="0" smtClean="0"/>
              <a:t>Polymer	polymethyl methacrylate beads.</a:t>
            </a:r>
          </a:p>
          <a:p>
            <a:pPr>
              <a:buNone/>
            </a:pPr>
            <a:r>
              <a:rPr lang="en-US" dirty="0" smtClean="0"/>
              <a:t>Initiator	Benzoyl peroxide.</a:t>
            </a:r>
          </a:p>
          <a:p>
            <a:pPr>
              <a:buNone/>
            </a:pPr>
            <a:r>
              <a:rPr lang="en-US" dirty="0" smtClean="0"/>
              <a:t>Pigments	Salts of iron, cadmium or organic dyes.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LIQUID:</a:t>
            </a:r>
          </a:p>
          <a:p>
            <a:pPr>
              <a:buNone/>
            </a:pPr>
            <a:r>
              <a:rPr lang="en-US" dirty="0" smtClean="0"/>
              <a:t>Monomer			Methylmethacrylate.</a:t>
            </a:r>
          </a:p>
          <a:p>
            <a:pPr>
              <a:buNone/>
            </a:pPr>
            <a:r>
              <a:rPr lang="en-US" dirty="0" smtClean="0"/>
              <a:t>Cross linking agent		Ethylenegylcoldimethacrylate.</a:t>
            </a:r>
          </a:p>
          <a:p>
            <a:pPr>
              <a:buNone/>
            </a:pPr>
            <a:r>
              <a:rPr lang="en-US" dirty="0" smtClean="0"/>
              <a:t>Inhibitor			Hydroquinone.</a:t>
            </a:r>
          </a:p>
          <a:p>
            <a:pPr>
              <a:buNone/>
            </a:pPr>
            <a:r>
              <a:rPr lang="en-US" dirty="0" smtClean="0"/>
              <a:t>Activator			dimethyl-</a:t>
            </a:r>
            <a:r>
              <a:rPr lang="en-US" i="1" dirty="0" smtClean="0"/>
              <a:t>p-</a:t>
            </a:r>
            <a:r>
              <a:rPr lang="en-US" dirty="0" err="1" smtClean="0"/>
              <a:t>toluidine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POLYMETHYL METHACRYLATE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Clear, glass like polymer.</a:t>
            </a:r>
          </a:p>
          <a:p>
            <a:r>
              <a:rPr lang="en-US" sz="3200" dirty="0" smtClean="0"/>
              <a:t>Manufacturers add opacifiers and pigments in order to produce a more life like denture base.</a:t>
            </a:r>
          </a:p>
          <a:p>
            <a:r>
              <a:rPr lang="en-US" sz="3200" dirty="0" smtClean="0"/>
              <a:t>Pink pigments are used mostly. ( salt of cadmium)</a:t>
            </a:r>
          </a:p>
          <a:p>
            <a:r>
              <a:rPr lang="en-US" sz="3200" dirty="0" smtClean="0"/>
              <a:t>Pink pigments have good colour stability.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METHACRYLATE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component of liquid.</a:t>
            </a:r>
          </a:p>
          <a:p>
            <a:r>
              <a:rPr lang="en-US" dirty="0" smtClean="0"/>
              <a:t>Clear, colourless, low viscosity liquid.</a:t>
            </a:r>
          </a:p>
          <a:p>
            <a:r>
              <a:rPr lang="en-US" dirty="0" smtClean="0"/>
              <a:t>Boiling point is 100.3 °C.</a:t>
            </a:r>
          </a:p>
          <a:p>
            <a:r>
              <a:rPr lang="en-US" dirty="0" smtClean="0"/>
              <a:t>On activation by heat or chemical means MMA polymerizes to PMMA.</a:t>
            </a:r>
          </a:p>
          <a:p>
            <a:r>
              <a:rPr lang="en-US" dirty="0" smtClean="0"/>
              <a:t>Cross linking agents improve the physical properties.</a:t>
            </a:r>
          </a:p>
          <a:p>
            <a:r>
              <a:rPr lang="en-US" dirty="0" smtClean="0"/>
              <a:t>Inhibitor improves the shelf life.</a:t>
            </a:r>
          </a:p>
          <a:p>
            <a:r>
              <a:rPr lang="en-US" dirty="0" smtClean="0"/>
              <a:t>Activator is only used in self cure OR auto polymerizing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Mixing:</a:t>
            </a:r>
          </a:p>
          <a:p>
            <a:r>
              <a:rPr lang="en-US" sz="2800" dirty="0" smtClean="0"/>
              <a:t>Powder and liquid are mixed to form a dough.</a:t>
            </a:r>
          </a:p>
          <a:p>
            <a:r>
              <a:rPr lang="en-US" sz="2800" dirty="0" smtClean="0"/>
              <a:t>Powder to liquid ratio is important for workability and dimensional stability.</a:t>
            </a:r>
          </a:p>
          <a:p>
            <a:r>
              <a:rPr lang="en-US" sz="2800" dirty="0" smtClean="0"/>
              <a:t>MMA monomer undergoes 21% shrinkage by volume on conversion into polymer.</a:t>
            </a:r>
          </a:p>
          <a:p>
            <a:r>
              <a:rPr lang="en-US" sz="2800" dirty="0" smtClean="0"/>
              <a:t>For workable mix and low shrinkage, powder / liquid ratio of 2.5:1 by weight is used. (volumetric shrinkage 5-6%)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STAGES OF MIX: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Sandy stage.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Stringy stage.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Dough stage.</a:t>
            </a:r>
          </a:p>
          <a:p>
            <a:pPr marL="514350" indent="-514350"/>
            <a:r>
              <a:rPr lang="en-US" dirty="0" smtClean="0"/>
              <a:t>Packing should be done in dough stage.</a:t>
            </a:r>
          </a:p>
          <a:p>
            <a:pPr marL="514350" indent="-514350"/>
            <a:r>
              <a:rPr lang="en-US" dirty="0" smtClean="0"/>
              <a:t>If packing is delayed from dough stage the material becomes tough, rubbery and eventually hardens.</a:t>
            </a:r>
          </a:p>
          <a:p>
            <a:pPr marL="514350" indent="-514350"/>
            <a:r>
              <a:rPr lang="en-US" dirty="0" smtClean="0"/>
              <a:t>Transition from sandy to stringy to dough stage is due to physical changes within the mix.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CURING:</a:t>
            </a:r>
          </a:p>
          <a:p>
            <a:r>
              <a:rPr lang="en-US" dirty="0" smtClean="0"/>
              <a:t>After filling the mould with dough the next stage is polymerize the monomer.</a:t>
            </a:r>
          </a:p>
          <a:p>
            <a:r>
              <a:rPr lang="en-US" dirty="0" smtClean="0"/>
              <a:t>Curing is carried out either in water bath or in an air oven.</a:t>
            </a:r>
          </a:p>
          <a:p>
            <a:r>
              <a:rPr lang="en-US" dirty="0" smtClean="0"/>
              <a:t>Different curing cycles are available.</a:t>
            </a:r>
          </a:p>
          <a:p>
            <a:r>
              <a:rPr lang="en-US" dirty="0" smtClean="0"/>
              <a:t>Following points must be kept under consideration when choosing an appropriate curing cycle.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itchFamily="34" charset="0"/>
              </a:rPr>
              <a:t>Cont…….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Benzoyl peroxide initiator forms free radical above 65°C.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Polymerization reaction is highly exothermic.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Boiling point of monomer is 100.3°C.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High degree of monomer to polymer is important to produce a polymer with high molecular weight.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DENTURE BASE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Denture base materials can be divided into two types.</a:t>
            </a:r>
          </a:p>
          <a:p>
            <a:pPr marL="514350" indent="-514350">
              <a:buNone/>
            </a:pPr>
            <a:r>
              <a:rPr lang="en-US" sz="3200" b="1" i="1" u="sng" dirty="0" smtClean="0">
                <a:solidFill>
                  <a:srgbClr val="002060"/>
                </a:solidFill>
              </a:rPr>
              <a:t>1.	METALLIC DENTURE BASE:</a:t>
            </a:r>
          </a:p>
          <a:p>
            <a:pPr marL="514350" indent="-514350">
              <a:buNone/>
            </a:pPr>
            <a:r>
              <a:rPr lang="en-US" dirty="0" smtClean="0"/>
              <a:t>	Gold alloys, cobalt chromium alloys.</a:t>
            </a:r>
          </a:p>
          <a:p>
            <a:pPr marL="514350" indent="-514350">
              <a:buNone/>
            </a:pPr>
            <a:r>
              <a:rPr lang="en-US" sz="3600" b="1" i="1" u="sng" dirty="0" smtClean="0">
                <a:solidFill>
                  <a:srgbClr val="002060"/>
                </a:solidFill>
              </a:rPr>
              <a:t>2.	POLYMERIC DENTURE BASE:</a:t>
            </a:r>
          </a:p>
          <a:p>
            <a:pPr marL="514350" indent="-514350">
              <a:buNone/>
            </a:pPr>
            <a:r>
              <a:rPr lang="en-US" dirty="0" smtClean="0"/>
              <a:t>	Acrylic polymers.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 descr="300px-Occclusal_denture_examp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4267200"/>
            <a:ext cx="3169920" cy="2377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DSCN0461"/>
          <p:cNvPicPr>
            <a:picLocks noChangeAspect="1" noChangeArrowheads="1"/>
          </p:cNvPicPr>
          <p:nvPr/>
        </p:nvPicPr>
        <p:blipFill>
          <a:blip r:embed="rId3" cstate="print"/>
          <a:srcRect l="2083" t="2777"/>
          <a:stretch>
            <a:fillRect/>
          </a:stretch>
        </p:blipFill>
        <p:spPr bwMode="auto">
          <a:xfrm>
            <a:off x="5638800" y="1905000"/>
            <a:ext cx="2946980" cy="2194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CURING CYCLES:</a:t>
            </a:r>
          </a:p>
          <a:p>
            <a:r>
              <a:rPr lang="en-US" dirty="0" smtClean="0"/>
              <a:t>Heat the flask containing dough for 7 hrs at 70°C followed by 3 hrs at 100°C.</a:t>
            </a:r>
          </a:p>
          <a:p>
            <a:r>
              <a:rPr lang="en-US" dirty="0" smtClean="0"/>
              <a:t>In another cycle, flask is placed in a bath of cold water, water is gradually allowed to boil over a period of 1 hr and then allowed to cool slowly.</a:t>
            </a:r>
          </a:p>
          <a:p>
            <a:r>
              <a:rPr lang="en-US" dirty="0" smtClean="0"/>
              <a:t>Very few manufacturers recommend that the flask containing dough is directly placed into boiling water as it will raise the temperature of the dough to 150°C.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CURING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DEFLASKING:</a:t>
            </a:r>
          </a:p>
          <a:p>
            <a:r>
              <a:rPr lang="en-US" dirty="0" smtClean="0"/>
              <a:t>Before deflasking the denture the flask is allowed to cool to room temperature.</a:t>
            </a:r>
          </a:p>
          <a:p>
            <a:r>
              <a:rPr lang="en-US" dirty="0" smtClean="0"/>
              <a:t>This may lead to setting up of internal stresses within the denture.</a:t>
            </a:r>
          </a:p>
          <a:p>
            <a:r>
              <a:rPr lang="en-US" dirty="0" smtClean="0"/>
              <a:t>Internal stresses may lead to warpage.</a:t>
            </a:r>
          </a:p>
          <a:p>
            <a:r>
              <a:rPr lang="en-US" dirty="0" smtClean="0"/>
              <a:t>The magnitude of internal stresses can be reduced by allowing the flask to cool slowly from the curing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AUTOPOLYMERIZING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Powder and liquid components are mixed together just as for the heat curing product.</a:t>
            </a:r>
          </a:p>
          <a:p>
            <a:r>
              <a:rPr lang="en-US" dirty="0" smtClean="0"/>
              <a:t>Viscosity of mixture is increased as the material reaches the dough stage.</a:t>
            </a:r>
          </a:p>
          <a:p>
            <a:r>
              <a:rPr lang="en-US" dirty="0" smtClean="0"/>
              <a:t>Smaller acrylic beads gets dissolved in the polymer while larger beads absorb monomer and swell up.</a:t>
            </a:r>
          </a:p>
          <a:p>
            <a:r>
              <a:rPr lang="en-US" dirty="0" smtClean="0"/>
              <a:t>Self cure acrylic reaches the dough stage quiet quickly and remains workable for a short period of time.</a:t>
            </a:r>
          </a:p>
          <a:p>
            <a:r>
              <a:rPr lang="en-US" dirty="0" smtClean="0"/>
              <a:t>Rate of polymerization increases and the temperature is raised.</a:t>
            </a:r>
          </a:p>
          <a:p>
            <a:r>
              <a:rPr lang="en-US" dirty="0" smtClean="0"/>
              <a:t>Use is restricted to repairing and relining the dentures.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POURABLE RESINS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cold cure resin.</a:t>
            </a:r>
          </a:p>
          <a:p>
            <a:r>
              <a:rPr lang="en-US" dirty="0" smtClean="0"/>
              <a:t>Low powder to liquid ratio.</a:t>
            </a:r>
          </a:p>
          <a:p>
            <a:r>
              <a:rPr lang="en-US" dirty="0" smtClean="0"/>
              <a:t>Material is poured into a hydrocolloid mould and allowed to cure at or just above room temperature.</a:t>
            </a:r>
          </a:p>
          <a:p>
            <a:r>
              <a:rPr lang="en-US" dirty="0" smtClean="0"/>
              <a:t>The advantage is that the cured denture can be removed from the flexible mould with minimum time and effort and denture base require a minimum finishing.</a:t>
            </a:r>
          </a:p>
          <a:p>
            <a:r>
              <a:rPr lang="en-US" dirty="0" smtClean="0"/>
              <a:t>High residual monomer and inferior mechanical properties are the main disadvantages.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2"/>
                </a:solidFill>
              </a:rPr>
              <a:t>GRANULAR POROSITY:</a:t>
            </a:r>
          </a:p>
          <a:p>
            <a:pPr marL="514350" indent="-514350"/>
            <a:r>
              <a:rPr lang="en-US" dirty="0" smtClean="0"/>
              <a:t>Proportioning of powder and liquid is carried our by placing liquid in the clean dry vessel.</a:t>
            </a:r>
          </a:p>
          <a:p>
            <a:pPr marL="514350" indent="-514350"/>
            <a:r>
              <a:rPr lang="en-US" dirty="0" smtClean="0"/>
              <a:t>Powder is added slowly.</a:t>
            </a:r>
          </a:p>
          <a:p>
            <a:pPr marL="514350" indent="-514350"/>
            <a:r>
              <a:rPr lang="en-US" dirty="0" smtClean="0"/>
              <a:t>Mixture is stirred and allowed to stand until it reaches dough stage.</a:t>
            </a:r>
          </a:p>
          <a:p>
            <a:pPr marL="514350" indent="-514350"/>
            <a:r>
              <a:rPr lang="en-US" dirty="0" smtClean="0"/>
              <a:t>Lid of the vessel is closed.</a:t>
            </a:r>
          </a:p>
          <a:p>
            <a:pPr marL="514350" indent="-514350"/>
            <a:r>
              <a:rPr lang="en-US" dirty="0" smtClean="0"/>
              <a:t>Loss of monomer during this stage can cause granular porosity.</a:t>
            </a:r>
          </a:p>
          <a:p>
            <a:pPr marL="514350" indent="-514350"/>
            <a:r>
              <a:rPr lang="en-US" dirty="0" smtClean="0"/>
              <a:t>Giving a blotchy opaque surface,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u="sng" dirty="0" smtClean="0">
                <a:solidFill>
                  <a:srgbClr val="002060"/>
                </a:solidFill>
              </a:rPr>
              <a:t>CONTRACTION POROSITY:</a:t>
            </a:r>
          </a:p>
          <a:p>
            <a:pPr marL="514350" indent="-514350"/>
            <a:r>
              <a:rPr lang="en-US" sz="2800" dirty="0" smtClean="0"/>
              <a:t>After placing dough in the mould pressure is applied.</a:t>
            </a:r>
          </a:p>
          <a:p>
            <a:pPr marL="514350" indent="-514350"/>
            <a:r>
              <a:rPr lang="en-US" sz="2800" dirty="0" smtClean="0"/>
              <a:t>Use of insufficient dough or the application of less pressure can lead to porosity voids during curing.</a:t>
            </a:r>
          </a:p>
          <a:p>
            <a:pPr marL="514350" indent="-514350"/>
            <a:r>
              <a:rPr lang="en-US" sz="2800" dirty="0" smtClean="0"/>
              <a:t>Voids are dispersed all along the mass of the denture base.</a:t>
            </a:r>
          </a:p>
          <a:p>
            <a:pPr marL="514350" indent="-514350"/>
            <a:r>
              <a:rPr lang="en-US" sz="2800" dirty="0" smtClean="0"/>
              <a:t>This leads to contraction porosity.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r>
              <a:rPr lang="en-US" b="1" u="sng" dirty="0" smtClean="0">
                <a:solidFill>
                  <a:srgbClr val="002060"/>
                </a:solidFill>
              </a:rPr>
              <a:t>GASEOUS POROSITY:</a:t>
            </a:r>
          </a:p>
          <a:p>
            <a:pPr marL="514350" indent="-514350"/>
            <a:r>
              <a:rPr lang="en-US" dirty="0" smtClean="0"/>
              <a:t>On polymerization there is an exothermic reaction.</a:t>
            </a:r>
          </a:p>
          <a:p>
            <a:pPr marL="514350" indent="-514350"/>
            <a:r>
              <a:rPr lang="en-US" dirty="0" smtClean="0"/>
              <a:t>This causes the temperature of the resin to rise above 100°C.</a:t>
            </a:r>
          </a:p>
          <a:p>
            <a:pPr marL="514350" indent="-514350"/>
            <a:r>
              <a:rPr lang="en-US" dirty="0" smtClean="0"/>
              <a:t>If the temperature increases before the polymerization process is completed gaseous monomer is formed.</a:t>
            </a:r>
          </a:p>
          <a:p>
            <a:pPr marL="514350" indent="-514350"/>
            <a:r>
              <a:rPr lang="en-US" dirty="0" smtClean="0"/>
              <a:t>This causes gaseous porosity.</a:t>
            </a:r>
          </a:p>
          <a:p>
            <a:pPr marL="514350" indent="-514350"/>
            <a:r>
              <a:rPr lang="en-US" dirty="0" smtClean="0"/>
              <a:t>Gaseous porosity can be avoided by rising the temperature in a slow and controlled fashion.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GLASS TRANSITION TEMPERATURE:</a:t>
            </a:r>
          </a:p>
          <a:p>
            <a:r>
              <a:rPr lang="en-US" dirty="0" smtClean="0"/>
              <a:t>For heat curing material Tg has a value of 105°C.</a:t>
            </a:r>
          </a:p>
          <a:p>
            <a:r>
              <a:rPr lang="en-US" dirty="0" smtClean="0"/>
              <a:t>For cold curing resins Tg is 90°C.</a:t>
            </a:r>
          </a:p>
          <a:p>
            <a:r>
              <a:rPr lang="en-US" dirty="0" smtClean="0"/>
              <a:t>The use of water above 65°C for soaking denture must be avoided.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SPECIFIC GRAVITY:</a:t>
            </a:r>
          </a:p>
          <a:p>
            <a:r>
              <a:rPr lang="en-US" dirty="0" smtClean="0"/>
              <a:t>Low specific gravity (1.2 g/cm³)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RADIOLUCENT:</a:t>
            </a:r>
          </a:p>
          <a:p>
            <a:r>
              <a:rPr lang="en-US" dirty="0" smtClean="0"/>
              <a:t>Acrylic dentures are made up of C, O and H atoms.</a:t>
            </a:r>
          </a:p>
          <a:p>
            <a:pPr>
              <a:buNone/>
            </a:pPr>
            <a:r>
              <a:rPr lang="en-US" dirty="0" smtClean="0"/>
              <a:t>   (poor X-ray absorbers)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THERMAL CONDUCTIVITY:</a:t>
            </a:r>
          </a:p>
          <a:p>
            <a:r>
              <a:rPr lang="en-US" dirty="0" smtClean="0"/>
              <a:t>Thermal conductivity is 100-1000 times less than the values of metals and alloys.</a:t>
            </a:r>
          </a:p>
          <a:p>
            <a:r>
              <a:rPr lang="en-US" dirty="0" smtClean="0"/>
              <a:t>Thermal conductivity is very low.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FATIGUE FRACTURE:</a:t>
            </a:r>
          </a:p>
          <a:p>
            <a:r>
              <a:rPr lang="en-US" dirty="0" smtClean="0"/>
              <a:t>Acrylic denture has a poor resistance to fatigue fracture.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IMPACT STRENGTH:</a:t>
            </a:r>
          </a:p>
          <a:p>
            <a:r>
              <a:rPr lang="en-US" dirty="0" smtClean="0"/>
              <a:t>Poor impact strength.</a:t>
            </a:r>
          </a:p>
          <a:p>
            <a:r>
              <a:rPr lang="en-US" dirty="0" smtClean="0"/>
              <a:t>Crack propagates easily </a:t>
            </a:r>
          </a:p>
          <a:p>
            <a:pPr>
              <a:buNone/>
            </a:pPr>
            <a:r>
              <a:rPr lang="en-US" dirty="0" smtClean="0"/>
              <a:t>when impact force is applied.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F:\BRO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714875"/>
            <a:ext cx="28575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002060"/>
                </a:solidFill>
              </a:rPr>
              <a:t>CRAZING:</a:t>
            </a:r>
          </a:p>
          <a:p>
            <a:r>
              <a:rPr lang="en-US" sz="3200" dirty="0" smtClean="0"/>
              <a:t>Series of surface cracks which have a weakening effect on the denture base.</a:t>
            </a:r>
          </a:p>
          <a:p>
            <a:pPr>
              <a:buNone/>
            </a:pPr>
            <a:r>
              <a:rPr lang="en-US" sz="3200" u="sng" dirty="0" smtClean="0"/>
              <a:t>Causes of crazing:</a:t>
            </a:r>
          </a:p>
          <a:p>
            <a:r>
              <a:rPr lang="en-US" sz="3200" dirty="0" smtClean="0"/>
              <a:t>Drying out of denture.</a:t>
            </a:r>
          </a:p>
          <a:p>
            <a:r>
              <a:rPr lang="en-US" sz="3200" dirty="0" smtClean="0"/>
              <a:t>Use of porcelain teeth.</a:t>
            </a:r>
          </a:p>
          <a:p>
            <a:r>
              <a:rPr lang="en-US" sz="3200" dirty="0" smtClean="0"/>
              <a:t>Denture repair.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DENTURE BASE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Denture base is that part of the denture that rests on the soft tissues and does not include the artificial teeth.</a:t>
            </a:r>
          </a:p>
          <a:p>
            <a:r>
              <a:rPr lang="en-US" sz="3600" dirty="0" smtClean="0"/>
              <a:t>Before 1940, vulcanite/Nitrocellulose/phenol-formaldehyde/Vinyl plastics and Porcelain were used as denture base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ABSORPTION OF WATER:</a:t>
            </a:r>
          </a:p>
          <a:p>
            <a:r>
              <a:rPr lang="en-US" dirty="0" smtClean="0"/>
              <a:t>Acrylic resins slowly absorbs water.</a:t>
            </a:r>
          </a:p>
          <a:p>
            <a:r>
              <a:rPr lang="en-US" dirty="0" smtClean="0"/>
              <a:t>Water absorption causes dimensional changes which is insignificant.</a:t>
            </a:r>
          </a:p>
          <a:p>
            <a:r>
              <a:rPr lang="en-US" dirty="0" smtClean="0"/>
              <a:t>Water absorption causes certain organisms to colonize on the fitting surfaces.</a:t>
            </a:r>
          </a:p>
          <a:p>
            <a:r>
              <a:rPr lang="en-US" dirty="0" smtClean="0"/>
              <a:t>Regular cleaning and soaking in water overnight prevents the growth of unwanted organisms.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ACRYLIC ALLERGY :</a:t>
            </a:r>
          </a:p>
          <a:p>
            <a:r>
              <a:rPr lang="en-US" sz="3200" dirty="0" smtClean="0"/>
              <a:t>Residual MMA monomer in the base.</a:t>
            </a:r>
          </a:p>
          <a:p>
            <a:r>
              <a:rPr lang="en-US" sz="3200" dirty="0" smtClean="0"/>
              <a:t>I.S.O standard for denture base gives upper limit of 2.2% residual monomer for type 1,3,4 and 5 materials and 4.5% for type 2 materials.</a:t>
            </a:r>
          </a:p>
          <a:p>
            <a:r>
              <a:rPr lang="en-US" sz="3200" dirty="0" smtClean="0"/>
              <a:t>Residual monomer  content depends upon the type of curing cycle used.</a:t>
            </a:r>
          </a:p>
          <a:p>
            <a:r>
              <a:rPr lang="en-US" sz="3200" dirty="0" smtClean="0"/>
              <a:t>Polycarbonates and vinyl polymers and vulcanite are used in patients allergic to acrylic.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METALLIC DENTURE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5" name="Picture 3" descr="F:\Partial%20Co-Cr%20after%2050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3500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NON METALLIC/POLYMERIC/ CONVENTIONAL </a:t>
            </a:r>
            <a:r>
              <a:rPr lang="en-US" sz="4000" b="1" dirty="0" smtClean="0"/>
              <a:t>ACRYLIC DENTURE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F:\L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175000" cy="299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5638800" y="30480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4419600"/>
            <a:ext cx="1600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905000" y="304800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981200" y="5257800"/>
            <a:ext cx="2438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ARTIFICIAL TEETH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METAL CLASP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502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METAL LINGUAL BAR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876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ACRYLIC DENTURE BASE</a:t>
            </a:r>
            <a:endParaRPr lang="en-US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ACRYLIC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Incorporation of elastomers.</a:t>
            </a:r>
          </a:p>
          <a:p>
            <a:r>
              <a:rPr lang="en-US" dirty="0" smtClean="0"/>
              <a:t>Use of acrylic elastomers copolymers.</a:t>
            </a:r>
          </a:p>
          <a:p>
            <a:r>
              <a:rPr lang="en-US" dirty="0" smtClean="0"/>
              <a:t>Addition of carbon fibers for fatigue resistance.</a:t>
            </a:r>
          </a:p>
          <a:p>
            <a:r>
              <a:rPr lang="en-US" dirty="0" smtClean="0"/>
              <a:t>Incorporation of opacifiers.</a:t>
            </a:r>
          </a:p>
          <a:p>
            <a:pPr>
              <a:buNone/>
            </a:pPr>
            <a:r>
              <a:rPr lang="en-US" dirty="0" smtClean="0"/>
              <a:t>	(one commercially available product contains 8% barium sulphate)</a:t>
            </a:r>
          </a:p>
          <a:p>
            <a:endParaRPr lang="en-US" dirty="0"/>
          </a:p>
        </p:txBody>
      </p:sp>
      <p:pic>
        <p:nvPicPr>
          <p:cNvPr id="6" name="Content Placeholder 5" descr="SOFT DENTU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057400"/>
            <a:ext cx="316992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F:\FLEX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2664989" cy="201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QUESTIONS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6000" b="1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9600" b="1" dirty="0" smtClean="0">
                <a:latin typeface="HGPHeiseiKakugothictaiW5" pitchFamily="50" charset="-128"/>
                <a:ea typeface="HGPHeiseiKakugothictaiW5" pitchFamily="50" charset="-128"/>
              </a:rPr>
              <a:t>?</a:t>
            </a:r>
            <a:endParaRPr lang="en-US" sz="9600" b="1" dirty="0">
              <a:latin typeface="HGPHeiseiKakugothictaiW5" pitchFamily="50" charset="-128"/>
              <a:ea typeface="HGPHeiseiKakugothictaiW5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Placeholder 7" descr="Dese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DENTURE BASE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Acrylic was introduced as D.B.M in 1937.</a:t>
            </a:r>
          </a:p>
          <a:p>
            <a:r>
              <a:rPr lang="en-US" sz="2800" dirty="0" smtClean="0"/>
              <a:t>Other polymers developed by that time included Vinyl acrylic/Vinyl styrene/ Polystyrene/ Epoxy/ Nylon/ Polycarbonate/ Polyurethane/ Light activated polyurethane and Rubber </a:t>
            </a:r>
            <a:r>
              <a:rPr lang="en-US" sz="2800" smtClean="0"/>
              <a:t>reinforced acrylics.</a:t>
            </a:r>
          </a:p>
          <a:p>
            <a:r>
              <a:rPr lang="en-US" sz="2800" dirty="0" smtClean="0"/>
              <a:t>Nowadays acrylic resin is used universally as a denture base.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ACRYLIC DENTURE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Acrylic denture base is fabricated in a 2 parts gypsum mould.</a:t>
            </a:r>
          </a:p>
          <a:p>
            <a:r>
              <a:rPr lang="en-US" dirty="0" smtClean="0"/>
              <a:t>Mould is produced by investing wax trail dentures on which artificial teeth are mounted.</a:t>
            </a:r>
          </a:p>
          <a:p>
            <a:r>
              <a:rPr lang="en-US" dirty="0" smtClean="0"/>
              <a:t>Wax is boiled out.</a:t>
            </a:r>
          </a:p>
          <a:p>
            <a:r>
              <a:rPr lang="en-US" dirty="0" smtClean="0"/>
              <a:t>Gypsum mould is treated with a separating media.</a:t>
            </a:r>
          </a:p>
          <a:p>
            <a:r>
              <a:rPr lang="en-US" dirty="0" smtClean="0"/>
              <a:t>The space left in the gypsum mould after boiling out the wax is filled with acrylic dough.</a:t>
            </a:r>
          </a:p>
          <a:p>
            <a:r>
              <a:rPr lang="en-US" dirty="0" smtClean="0"/>
              <a:t>The acrylic dough is either heat cured or self cured.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PHYSICAL REQUIEMENTS: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CHEMICAL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BIOLOGICAL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MECHANICAL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OTHERS: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PHYSICAL REQUIREMENTS:</a:t>
            </a:r>
          </a:p>
          <a:p>
            <a:r>
              <a:rPr lang="en-US" sz="3200" dirty="0" smtClean="0"/>
              <a:t>Matching natural appearance.</a:t>
            </a:r>
          </a:p>
          <a:p>
            <a:r>
              <a:rPr lang="en-US" sz="3200" dirty="0" smtClean="0"/>
              <a:t>High glass transition temperature.</a:t>
            </a:r>
          </a:p>
          <a:p>
            <a:r>
              <a:rPr lang="en-US" sz="3200" dirty="0" smtClean="0"/>
              <a:t>Good dimensional stability.</a:t>
            </a:r>
          </a:p>
          <a:p>
            <a:r>
              <a:rPr lang="en-US" sz="3200" dirty="0" smtClean="0"/>
              <a:t>Low specific gravity.</a:t>
            </a:r>
          </a:p>
          <a:p>
            <a:r>
              <a:rPr lang="en-US" sz="3200" dirty="0" smtClean="0"/>
              <a:t>High thermal conductivity.</a:t>
            </a:r>
          </a:p>
          <a:p>
            <a:r>
              <a:rPr lang="en-US" sz="3200" dirty="0" smtClean="0"/>
              <a:t>Should be radiopaque.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CHEMICAL REQUIREMENTS:</a:t>
            </a:r>
          </a:p>
          <a:p>
            <a:r>
              <a:rPr lang="en-US" sz="4000" dirty="0" smtClean="0"/>
              <a:t>Chemically inert.</a:t>
            </a:r>
          </a:p>
          <a:p>
            <a:r>
              <a:rPr lang="en-US" sz="4000" dirty="0" smtClean="0"/>
              <a:t>Should be insoluble in oral fluids.</a:t>
            </a:r>
          </a:p>
          <a:p>
            <a:r>
              <a:rPr lang="en-US" sz="4000" dirty="0" smtClean="0"/>
              <a:t>Should not absorb water or saliva.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DENTURE BASE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BIOLOGICAL REQUIREMENTS:</a:t>
            </a:r>
          </a:p>
          <a:p>
            <a:r>
              <a:rPr lang="en-US" sz="3200" dirty="0" smtClean="0"/>
              <a:t>In unmixed or uncured state it should not be harmful to the technician.</a:t>
            </a:r>
          </a:p>
          <a:p>
            <a:r>
              <a:rPr lang="en-US" sz="3200" dirty="0" smtClean="0"/>
              <a:t>Set denture should not be toxic and irritant to the patient.</a:t>
            </a:r>
          </a:p>
          <a:p>
            <a:r>
              <a:rPr lang="en-US" sz="3200" dirty="0" smtClean="0"/>
              <a:t>If degree of absorption occurs, the denture base must not sustain the growth of bacteria and fungi.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0DCDD-F5FC-46E9-88B8-297301364D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1643</Words>
  <Application>Microsoft Office PowerPoint</Application>
  <PresentationFormat>On-screen Show (4:3)</PresentationFormat>
  <Paragraphs>278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DENTURE BASE POLYMERS</vt:lpstr>
      <vt:lpstr>DENTURE BASE MATERIALS</vt:lpstr>
      <vt:lpstr>DENTURE BASE MATERIALS</vt:lpstr>
      <vt:lpstr>DENTURE BASE MATERIALS</vt:lpstr>
      <vt:lpstr>ACRYLIC DENTURE BASE</vt:lpstr>
      <vt:lpstr>REQUIREMENTS OF DENTURE BASE POLYMERS</vt:lpstr>
      <vt:lpstr>REQUIREMENTS OF DENTURE BASE POLYMERS</vt:lpstr>
      <vt:lpstr>REQUIREMENTS OF DENTURE BASE POLYMERS</vt:lpstr>
      <vt:lpstr>REQUIREMENTS OF DENTURE BASE POLYMERS</vt:lpstr>
      <vt:lpstr>REQUIREMENTS OF DENTURE BASE POLYMERS</vt:lpstr>
      <vt:lpstr>REQUIREMENTS OF DENTURE BASE POLYMERS</vt:lpstr>
      <vt:lpstr>ACRYLIC DENTURE BASE MATERIALS</vt:lpstr>
      <vt:lpstr>COMPOSITION OF TYPE 1 &amp; TYPE 2  MATERIALS</vt:lpstr>
      <vt:lpstr>POLYMETHYL METHACRYLATE</vt:lpstr>
      <vt:lpstr>METHYL METHACRYLATE</vt:lpstr>
      <vt:lpstr>HEAT CURING MATERIAL</vt:lpstr>
      <vt:lpstr>HEAT CURING MATERIAL</vt:lpstr>
      <vt:lpstr>HEAT CURING MATERIAL</vt:lpstr>
      <vt:lpstr>HEAT CURING MATERIAL</vt:lpstr>
      <vt:lpstr>HEAT CURING MATERIAL</vt:lpstr>
      <vt:lpstr>HEAT CURING MATERIAL</vt:lpstr>
      <vt:lpstr>AUTOPOLYMERIZING MATERIALS</vt:lpstr>
      <vt:lpstr>POURABLE RESINS</vt:lpstr>
      <vt:lpstr>POROSITY</vt:lpstr>
      <vt:lpstr>POROSITY</vt:lpstr>
      <vt:lpstr>POROSITY</vt:lpstr>
      <vt:lpstr>PROPERTIES</vt:lpstr>
      <vt:lpstr>PROPERTIES</vt:lpstr>
      <vt:lpstr>PROPERTIES</vt:lpstr>
      <vt:lpstr>PROPERTIES</vt:lpstr>
      <vt:lpstr>PROPERTIES</vt:lpstr>
      <vt:lpstr>METALLIC DENTURE </vt:lpstr>
      <vt:lpstr>NON METALLIC/POLYMERIC/ CONVENTIONAL ACRYLIC DENTURE</vt:lpstr>
      <vt:lpstr>MODIFIED ACRYLIC MATERIALS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DENTURE BASE POLYMERS</dc:title>
  <dc:creator>dell</dc:creator>
  <cp:lastModifiedBy>Sads</cp:lastModifiedBy>
  <cp:revision>70</cp:revision>
  <dcterms:created xsi:type="dcterms:W3CDTF">2010-04-11T18:04:24Z</dcterms:created>
  <dcterms:modified xsi:type="dcterms:W3CDTF">2012-06-01T08:36:06Z</dcterms:modified>
</cp:coreProperties>
</file>