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6"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1" r:id="rId25"/>
    <p:sldId id="282" r:id="rId26"/>
    <p:sldId id="283" r:id="rId27"/>
    <p:sldId id="284" r:id="rId28"/>
    <p:sldId id="285" r:id="rId29"/>
    <p:sldId id="286" r:id="rId30"/>
    <p:sldId id="287" r:id="rId31"/>
    <p:sldId id="288" r:id="rId32"/>
    <p:sldId id="289" r:id="rId33"/>
    <p:sldId id="290" r:id="rId34"/>
    <p:sldId id="291" r:id="rId35"/>
    <p:sldId id="28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E55E2D53-7AD8-4156-B20A-7302BC3A32BD}" type="datetimeFigureOut">
              <a:rPr lang="en-US" smtClean="0"/>
              <a:pPr/>
              <a:t>2/18/2013</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A06D68EA-22F8-4F6E-997D-84A51801A80F}"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5E2D53-7AD8-4156-B20A-7302BC3A32BD}" type="datetimeFigureOut">
              <a:rPr lang="en-US" smtClean="0"/>
              <a:pPr/>
              <a:t>2/18/2013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6D68EA-22F8-4F6E-997D-84A51801A8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5E2D53-7AD8-4156-B20A-7302BC3A32BD}" type="datetimeFigureOut">
              <a:rPr lang="en-US" smtClean="0"/>
              <a:pPr/>
              <a:t>2/18/2013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6D68EA-22F8-4F6E-997D-84A51801A8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5E2D53-7AD8-4156-B20A-7302BC3A32BD}" type="datetimeFigureOut">
              <a:rPr lang="en-US" smtClean="0"/>
              <a:pPr/>
              <a:t>2/18/2013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6D68EA-22F8-4F6E-997D-84A51801A8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55E2D53-7AD8-4156-B20A-7302BC3A32BD}" type="datetimeFigureOut">
              <a:rPr lang="en-US" smtClean="0"/>
              <a:pPr/>
              <a:t>2/18/2013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6D68EA-22F8-4F6E-997D-84A51801A80F}"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55E2D53-7AD8-4156-B20A-7302BC3A32BD}" type="datetimeFigureOut">
              <a:rPr lang="en-US" smtClean="0"/>
              <a:pPr/>
              <a:t>2/18/2013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06D68EA-22F8-4F6E-997D-84A51801A8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55E2D53-7AD8-4156-B20A-7302BC3A32BD}" type="datetimeFigureOut">
              <a:rPr lang="en-US" smtClean="0"/>
              <a:pPr/>
              <a:t>2/18/2013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06D68EA-22F8-4F6E-997D-84A51801A80F}"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55E2D53-7AD8-4156-B20A-7302BC3A32BD}" type="datetimeFigureOut">
              <a:rPr lang="en-US" smtClean="0"/>
              <a:pPr/>
              <a:t>2/18/2013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06D68EA-22F8-4F6E-997D-84A51801A8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55E2D53-7AD8-4156-B20A-7302BC3A32BD}" type="datetimeFigureOut">
              <a:rPr lang="en-US" smtClean="0"/>
              <a:pPr/>
              <a:t>2/18/2013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06D68EA-22F8-4F6E-997D-84A51801A8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55E2D53-7AD8-4156-B20A-7302BC3A32BD}" type="datetimeFigureOut">
              <a:rPr lang="en-US" smtClean="0"/>
              <a:pPr/>
              <a:t>2/18/2013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06D68EA-22F8-4F6E-997D-84A51801A8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E55E2D53-7AD8-4156-B20A-7302BC3A32BD}" type="datetimeFigureOut">
              <a:rPr lang="en-US" smtClean="0"/>
              <a:pPr/>
              <a:t>2/18/2013</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A06D68EA-22F8-4F6E-997D-84A51801A80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55E2D53-7AD8-4156-B20A-7302BC3A32BD}" type="datetimeFigureOut">
              <a:rPr lang="en-US" smtClean="0"/>
              <a:pPr/>
              <a:t>2/18/2013</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06D68EA-22F8-4F6E-997D-84A51801A80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DECAYED missing filled index (DMF)</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Modification</a:t>
            </a:r>
            <a:endParaRPr lang="en-US" dirty="0"/>
          </a:p>
        </p:txBody>
      </p:sp>
      <p:sp>
        <p:nvSpPr>
          <p:cNvPr id="3" name="Content Placeholder 2"/>
          <p:cNvSpPr>
            <a:spLocks noGrp="1"/>
          </p:cNvSpPr>
          <p:nvPr>
            <p:ph idx="1"/>
          </p:nvPr>
        </p:nvSpPr>
        <p:spPr/>
        <p:txBody>
          <a:bodyPr/>
          <a:lstStyle/>
          <a:p>
            <a:r>
              <a:rPr lang="en-US" dirty="0" smtClean="0"/>
              <a:t>All third molars are included</a:t>
            </a:r>
          </a:p>
          <a:p>
            <a:r>
              <a:rPr lang="en-US" dirty="0" smtClean="0"/>
              <a:t>Temporary restorations are considered as D</a:t>
            </a:r>
          </a:p>
          <a:p>
            <a:r>
              <a:rPr lang="en-US" dirty="0" smtClean="0"/>
              <a:t>Only carious cavities are considered as D, initial lesions ( chalky spots, stained fissures) are not considered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Examination method For Permanent teeth only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
            </a:r>
            <a:endParaRPr lang="en-US" dirty="0"/>
          </a:p>
        </p:txBody>
      </p:sp>
      <p:sp>
        <p:nvSpPr>
          <p:cNvPr id="3" name="Content Placeholder 2"/>
          <p:cNvSpPr>
            <a:spLocks noGrp="1"/>
          </p:cNvSpPr>
          <p:nvPr>
            <p:ph idx="1"/>
          </p:nvPr>
        </p:nvSpPr>
        <p:spPr/>
        <p:txBody>
          <a:bodyPr/>
          <a:lstStyle/>
          <a:p>
            <a:r>
              <a:rPr lang="en-US" dirty="0" smtClean="0"/>
              <a:t>Indicates the no of permanent teeth that are decayed</a:t>
            </a:r>
          </a:p>
          <a:p>
            <a:r>
              <a:rPr lang="en-US" dirty="0" smtClean="0"/>
              <a:t>Remember that a tooth can be counted only once</a:t>
            </a:r>
          </a:p>
          <a:p>
            <a:r>
              <a:rPr lang="en-US" dirty="0" smtClean="0"/>
              <a:t>Cannot be counted as decayed and filled</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
            </a:r>
            <a:endParaRPr lang="en-US" dirty="0"/>
          </a:p>
        </p:txBody>
      </p:sp>
      <p:sp>
        <p:nvSpPr>
          <p:cNvPr id="3" name="Content Placeholder 2"/>
          <p:cNvSpPr>
            <a:spLocks noGrp="1"/>
          </p:cNvSpPr>
          <p:nvPr>
            <p:ph idx="1"/>
          </p:nvPr>
        </p:nvSpPr>
        <p:spPr/>
        <p:txBody>
          <a:bodyPr/>
          <a:lstStyle/>
          <a:p>
            <a:r>
              <a:rPr lang="en-US" dirty="0" smtClean="0"/>
              <a:t>Indicated the no of missing permanent teeth due to decay</a:t>
            </a:r>
          </a:p>
          <a:p>
            <a:r>
              <a:rPr lang="en-US" dirty="0" smtClean="0"/>
              <a:t>The teeth which are badly decayed that they are advised for extraction are counted as missing</a:t>
            </a:r>
          </a:p>
          <a:p>
            <a:r>
              <a:rPr lang="en-US" dirty="0" smtClean="0"/>
              <a:t>History must be taken to identify that teeth have been lost due to caries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
            </a:r>
            <a:endParaRPr lang="en-US" dirty="0"/>
          </a:p>
        </p:txBody>
      </p:sp>
      <p:sp>
        <p:nvSpPr>
          <p:cNvPr id="3" name="Content Placeholder 2"/>
          <p:cNvSpPr>
            <a:spLocks noGrp="1"/>
          </p:cNvSpPr>
          <p:nvPr>
            <p:ph idx="1"/>
          </p:nvPr>
        </p:nvSpPr>
        <p:spPr/>
        <p:txBody>
          <a:bodyPr/>
          <a:lstStyle/>
          <a:p>
            <a:r>
              <a:rPr lang="en-US" dirty="0" smtClean="0"/>
              <a:t>Indicates the no of permanent teeth that have been attacked by the caries, and now restored fully and functionally good</a:t>
            </a:r>
          </a:p>
          <a:p>
            <a:r>
              <a:rPr lang="en-US" dirty="0" smtClean="0"/>
              <a:t>Tooth may have several filling fillings but is counted as ONE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Calculation of index</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1:Individual DMFT</a:t>
            </a:r>
            <a:endParaRPr lang="en-US" dirty="0"/>
          </a:p>
        </p:txBody>
      </p:sp>
      <p:sp>
        <p:nvSpPr>
          <p:cNvPr id="3" name="Content Placeholder 2"/>
          <p:cNvSpPr>
            <a:spLocks noGrp="1"/>
          </p:cNvSpPr>
          <p:nvPr>
            <p:ph idx="1"/>
          </p:nvPr>
        </p:nvSpPr>
        <p:spPr/>
        <p:txBody>
          <a:bodyPr/>
          <a:lstStyle/>
          <a:p>
            <a:r>
              <a:rPr lang="en-US" dirty="0" smtClean="0"/>
              <a:t>Identify each component separately</a:t>
            </a:r>
          </a:p>
          <a:p>
            <a:r>
              <a:rPr lang="en-US" dirty="0" smtClean="0"/>
              <a:t>Add each component separately than add </a:t>
            </a:r>
            <a:r>
              <a:rPr lang="en-US" smtClean="0"/>
              <a:t>all subgroups.</a:t>
            </a:r>
            <a:endParaRPr lang="en-US" dirty="0" smtClean="0"/>
          </a:p>
          <a:p>
            <a:r>
              <a:rPr lang="en-US" dirty="0" smtClean="0"/>
              <a:t>Then add them</a:t>
            </a:r>
          </a:p>
          <a:p>
            <a:r>
              <a:rPr lang="en-US" dirty="0" smtClean="0"/>
              <a:t>D+M+F = DMFT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2:Group Average</a:t>
            </a:r>
            <a:endParaRPr lang="en-US" dirty="0"/>
          </a:p>
        </p:txBody>
      </p:sp>
      <p:sp>
        <p:nvSpPr>
          <p:cNvPr id="3" name="Content Placeholder 2"/>
          <p:cNvSpPr>
            <a:spLocks noGrp="1"/>
          </p:cNvSpPr>
          <p:nvPr>
            <p:ph idx="1"/>
          </p:nvPr>
        </p:nvSpPr>
        <p:spPr/>
        <p:txBody>
          <a:bodyPr/>
          <a:lstStyle/>
          <a:p>
            <a:r>
              <a:rPr lang="en-US" dirty="0" smtClean="0"/>
              <a:t>Total D, M ,F for each individual , then divide the total DMF by the no of individuals in the group </a:t>
            </a:r>
            <a:r>
              <a:rPr lang="en-US" dirty="0" err="1" smtClean="0"/>
              <a:t>i.e</a:t>
            </a:r>
            <a:r>
              <a:rPr lang="en-US" dirty="0" smtClean="0"/>
              <a:t> </a:t>
            </a:r>
          </a:p>
          <a:p>
            <a:r>
              <a:rPr lang="en-US" dirty="0" smtClean="0"/>
              <a:t>            Average DMFT= total DMFT</a:t>
            </a:r>
          </a:p>
          <a:p>
            <a:r>
              <a:rPr lang="en-US" dirty="0" smtClean="0"/>
              <a:t>                                              total no of persons</a:t>
            </a:r>
            <a:endParaRPr lang="en-US" dirty="0"/>
          </a:p>
        </p:txBody>
      </p:sp>
      <p:cxnSp>
        <p:nvCxnSpPr>
          <p:cNvPr id="5" name="Straight Connector 4"/>
          <p:cNvCxnSpPr/>
          <p:nvPr/>
        </p:nvCxnSpPr>
        <p:spPr>
          <a:xfrm>
            <a:off x="4953000" y="3810000"/>
            <a:ext cx="2895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Limitations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lstStyle/>
          <a:p>
            <a:r>
              <a:rPr lang="en-US" dirty="0" smtClean="0"/>
              <a:t>Don’t indicate the no of teeth that are at risk</a:t>
            </a:r>
          </a:p>
          <a:p>
            <a:r>
              <a:rPr lang="en-US" dirty="0" smtClean="0"/>
              <a:t>Can be invalid in older patients because become lost for the reasons other than caries</a:t>
            </a:r>
          </a:p>
          <a:p>
            <a:r>
              <a:rPr lang="en-US" dirty="0" smtClean="0"/>
              <a:t>Can be misleading in children because teeth may be lost for orthodontic reason</a:t>
            </a:r>
          </a:p>
          <a:p>
            <a:r>
              <a:rPr lang="en-US" dirty="0" smtClean="0"/>
              <a:t>Not significant in the root caries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DMFT Index</a:t>
            </a:r>
            <a:endParaRPr lang="en-US" b="1" u="sng" dirty="0"/>
          </a:p>
        </p:txBody>
      </p:sp>
      <p:sp>
        <p:nvSpPr>
          <p:cNvPr id="3" name="Content Placeholder 2"/>
          <p:cNvSpPr>
            <a:spLocks noGrp="1"/>
          </p:cNvSpPr>
          <p:nvPr>
            <p:ph idx="1"/>
          </p:nvPr>
        </p:nvSpPr>
        <p:spPr/>
        <p:txBody>
          <a:bodyPr/>
          <a:lstStyle/>
          <a:p>
            <a:r>
              <a:rPr lang="en-US" dirty="0" smtClean="0"/>
              <a:t>Was introduced by Henry Klien, Carrole E.Palmer and Knutson J.W in 1938</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b="1" dirty="0" smtClean="0"/>
              <a:t>DMFS</a:t>
            </a:r>
            <a:endParaRPr lang="en-US" sz="6600" b="1" dirty="0"/>
          </a:p>
        </p:txBody>
      </p:sp>
      <p:sp>
        <p:nvSpPr>
          <p:cNvPr id="3" name="Content Placeholder 2"/>
          <p:cNvSpPr>
            <a:spLocks noGrp="1"/>
          </p:cNvSpPr>
          <p:nvPr>
            <p:ph idx="1"/>
          </p:nvPr>
        </p:nvSpPr>
        <p:spPr/>
        <p:txBody>
          <a:bodyPr/>
          <a:lstStyle/>
          <a:p>
            <a:r>
              <a:rPr lang="en-US" dirty="0" smtClean="0"/>
              <a:t>Applied only to permanent teeth</a:t>
            </a:r>
          </a:p>
          <a:p>
            <a:r>
              <a:rPr lang="en-US" dirty="0" smtClean="0"/>
              <a:t>D= Decayed teeth surfaces</a:t>
            </a:r>
          </a:p>
          <a:p>
            <a:r>
              <a:rPr lang="en-US" dirty="0" smtClean="0"/>
              <a:t>M= Missing teeth surfaces</a:t>
            </a:r>
          </a:p>
          <a:p>
            <a:r>
              <a:rPr lang="en-US" dirty="0" smtClean="0"/>
              <a:t>F= Filled teeth surfaces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Advantages</a:t>
            </a:r>
            <a:endParaRPr lang="en-US" sz="4400" b="1" dirty="0"/>
          </a:p>
        </p:txBody>
      </p:sp>
      <p:sp>
        <p:nvSpPr>
          <p:cNvPr id="3" name="Content Placeholder 2"/>
          <p:cNvSpPr>
            <a:spLocks noGrp="1"/>
          </p:cNvSpPr>
          <p:nvPr>
            <p:ph idx="1"/>
          </p:nvPr>
        </p:nvSpPr>
        <p:spPr/>
        <p:txBody>
          <a:bodyPr/>
          <a:lstStyle/>
          <a:p>
            <a:r>
              <a:rPr lang="en-US" dirty="0" smtClean="0"/>
              <a:t>More sensitive</a:t>
            </a:r>
          </a:p>
          <a:p>
            <a:pPr>
              <a:buNone/>
            </a:pPr>
            <a:r>
              <a:rPr lang="en-US" sz="4400" b="1" dirty="0" smtClean="0"/>
              <a:t>Disadvantages</a:t>
            </a:r>
          </a:p>
          <a:p>
            <a:r>
              <a:rPr lang="en-US" sz="2800" dirty="0" smtClean="0"/>
              <a:t>Takes longer time</a:t>
            </a:r>
          </a:p>
          <a:p>
            <a:r>
              <a:rPr lang="en-US" sz="2800" dirty="0" smtClean="0"/>
              <a:t>May require radiographs for accurate assessment.</a:t>
            </a:r>
            <a:endParaRPr 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Surfaces Examined</a:t>
            </a:r>
            <a:endParaRPr lang="en-US" sz="4400" b="1" dirty="0"/>
          </a:p>
        </p:txBody>
      </p:sp>
      <p:sp>
        <p:nvSpPr>
          <p:cNvPr id="3" name="Content Placeholder 2"/>
          <p:cNvSpPr>
            <a:spLocks noGrp="1"/>
          </p:cNvSpPr>
          <p:nvPr>
            <p:ph idx="1"/>
          </p:nvPr>
        </p:nvSpPr>
        <p:spPr>
          <a:xfrm>
            <a:off x="838200" y="2057400"/>
            <a:ext cx="7772400" cy="4572000"/>
          </a:xfrm>
        </p:spPr>
        <p:txBody>
          <a:bodyPr/>
          <a:lstStyle/>
          <a:p>
            <a:r>
              <a:rPr lang="en-US" b="1" dirty="0" smtClean="0"/>
              <a:t>For Posterior Teeth: Five Surfaces</a:t>
            </a:r>
          </a:p>
          <a:p>
            <a:pPr>
              <a:buNone/>
            </a:pPr>
            <a:r>
              <a:rPr lang="en-US" dirty="0" smtClean="0"/>
              <a:t>	</a:t>
            </a:r>
            <a:r>
              <a:rPr lang="en-US" dirty="0" err="1" smtClean="0"/>
              <a:t>Facial,Lingual,Mesial,Distal</a:t>
            </a:r>
            <a:r>
              <a:rPr lang="en-US" dirty="0" smtClean="0"/>
              <a:t> and </a:t>
            </a:r>
            <a:r>
              <a:rPr lang="en-US" dirty="0" err="1" smtClean="0"/>
              <a:t>Occlusal</a:t>
            </a:r>
            <a:endParaRPr lang="en-US" dirty="0" smtClean="0"/>
          </a:p>
          <a:p>
            <a:pPr>
              <a:buNone/>
            </a:pPr>
            <a:endParaRPr lang="en-US" dirty="0" smtClean="0"/>
          </a:p>
          <a:p>
            <a:r>
              <a:rPr lang="en-US" b="1" dirty="0" smtClean="0"/>
              <a:t>For Anterior Teeth: Four Surfaces</a:t>
            </a:r>
          </a:p>
          <a:p>
            <a:pPr>
              <a:buNone/>
            </a:pPr>
            <a:r>
              <a:rPr lang="en-US" dirty="0" smtClean="0"/>
              <a:t>	</a:t>
            </a:r>
            <a:r>
              <a:rPr lang="en-US" dirty="0" err="1" smtClean="0"/>
              <a:t>Facial,Lingual,Mesial,Distal</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Calculations</a:t>
            </a:r>
            <a:endParaRPr lang="en-US" sz="4400" b="1" dirty="0"/>
          </a:p>
        </p:txBody>
      </p:sp>
      <p:sp>
        <p:nvSpPr>
          <p:cNvPr id="3" name="Content Placeholder 2"/>
          <p:cNvSpPr>
            <a:spLocks noGrp="1"/>
          </p:cNvSpPr>
          <p:nvPr>
            <p:ph idx="1"/>
          </p:nvPr>
        </p:nvSpPr>
        <p:spPr/>
        <p:txBody>
          <a:bodyPr/>
          <a:lstStyle/>
          <a:p>
            <a:pPr>
              <a:buNone/>
            </a:pPr>
            <a:r>
              <a:rPr lang="en-US" dirty="0" smtClean="0"/>
              <a:t>	If Third Molars are not included</a:t>
            </a:r>
          </a:p>
          <a:p>
            <a:r>
              <a:rPr lang="en-US" dirty="0" smtClean="0"/>
              <a:t>Total surfaces for posterior teeth= 80</a:t>
            </a:r>
          </a:p>
          <a:p>
            <a:r>
              <a:rPr lang="en-US" dirty="0" smtClean="0"/>
              <a:t>Total Surfaces for anterior teeth =48</a:t>
            </a:r>
          </a:p>
          <a:p>
            <a:r>
              <a:rPr lang="en-US" dirty="0" smtClean="0"/>
              <a:t>Total=128</a:t>
            </a:r>
          </a:p>
          <a:p>
            <a:pPr>
              <a:buNone/>
            </a:pPr>
            <a:r>
              <a:rPr lang="en-US" dirty="0" smtClean="0"/>
              <a:t>Rest of the calculations are similar to DMFT index</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2438400"/>
            <a:ext cx="7772400" cy="4572000"/>
          </a:xfrm>
        </p:spPr>
        <p:txBody>
          <a:bodyPr>
            <a:normAutofit/>
          </a:bodyPr>
          <a:lstStyle/>
          <a:p>
            <a:pPr>
              <a:buNone/>
            </a:pPr>
            <a:r>
              <a:rPr lang="en-US" sz="5400" b="1" dirty="0" smtClean="0"/>
              <a:t>Caries Indices for Primary Dentition</a:t>
            </a:r>
            <a:endParaRPr lang="en-US" sz="54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u="sng" dirty="0" smtClean="0"/>
              <a:t>Def Index</a:t>
            </a:r>
            <a:endParaRPr lang="en-US" sz="4800" b="1" u="sng" dirty="0"/>
          </a:p>
        </p:txBody>
      </p:sp>
      <p:sp>
        <p:nvSpPr>
          <p:cNvPr id="3" name="Content Placeholder 2"/>
          <p:cNvSpPr>
            <a:spLocks noGrp="1"/>
          </p:cNvSpPr>
          <p:nvPr>
            <p:ph idx="1"/>
          </p:nvPr>
        </p:nvSpPr>
        <p:spPr>
          <a:xfrm>
            <a:off x="914400" y="2286000"/>
            <a:ext cx="7772400" cy="4572000"/>
          </a:xfrm>
        </p:spPr>
        <p:txBody>
          <a:bodyPr/>
          <a:lstStyle/>
          <a:p>
            <a:pPr>
              <a:buNone/>
            </a:pPr>
            <a:r>
              <a:rPr lang="en-US" dirty="0" smtClean="0"/>
              <a:t>	Was Described by </a:t>
            </a:r>
            <a:r>
              <a:rPr lang="en-US" dirty="0" err="1" smtClean="0"/>
              <a:t>Gruebbel</a:t>
            </a:r>
            <a:r>
              <a:rPr lang="en-US" dirty="0" smtClean="0"/>
              <a:t> A.O in 1944.</a:t>
            </a:r>
          </a:p>
          <a:p>
            <a:r>
              <a:rPr lang="en-US" dirty="0" smtClean="0"/>
              <a:t>d=Decayed Teeth</a:t>
            </a:r>
          </a:p>
          <a:p>
            <a:r>
              <a:rPr lang="en-US" dirty="0" smtClean="0"/>
              <a:t>e= Extracted Teeth ( Due to Caries)</a:t>
            </a:r>
          </a:p>
          <a:p>
            <a:r>
              <a:rPr lang="en-US" dirty="0" smtClean="0"/>
              <a:t>f= Filled Teeth</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Calculations of def Index</a:t>
            </a:r>
            <a:endParaRPr lang="en-US" b="1" dirty="0"/>
          </a:p>
        </p:txBody>
      </p:sp>
      <p:sp>
        <p:nvSpPr>
          <p:cNvPr id="3" name="Content Placeholder 2"/>
          <p:cNvSpPr>
            <a:spLocks noGrp="1"/>
          </p:cNvSpPr>
          <p:nvPr>
            <p:ph idx="1"/>
          </p:nvPr>
        </p:nvSpPr>
        <p:spPr>
          <a:xfrm>
            <a:off x="838200" y="2514600"/>
            <a:ext cx="7772400" cy="4572000"/>
          </a:xfrm>
        </p:spPr>
        <p:txBody>
          <a:bodyPr/>
          <a:lstStyle/>
          <a:p>
            <a:r>
              <a:rPr lang="en-US" dirty="0" smtClean="0"/>
              <a:t>For Primary teeth maximum def score for an individual would be 20.</a:t>
            </a:r>
          </a:p>
          <a:p>
            <a:r>
              <a:rPr lang="en-US" dirty="0" err="1" smtClean="0"/>
              <a:t>Defs</a:t>
            </a:r>
            <a:r>
              <a:rPr lang="en-US" dirty="0" smtClean="0"/>
              <a:t> score for a child can be 88 to maximum.</a:t>
            </a:r>
          </a:p>
          <a:p>
            <a:r>
              <a:rPr lang="en-US" dirty="0" smtClean="0"/>
              <a:t>Calculations are same as that of DMFT.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t>For Mixed Dentition</a:t>
            </a:r>
            <a:endParaRPr lang="en-US" sz="4800" b="1" dirty="0"/>
          </a:p>
        </p:txBody>
      </p:sp>
      <p:sp>
        <p:nvSpPr>
          <p:cNvPr id="3" name="Content Placeholder 2"/>
          <p:cNvSpPr>
            <a:spLocks noGrp="1"/>
          </p:cNvSpPr>
          <p:nvPr>
            <p:ph idx="1"/>
          </p:nvPr>
        </p:nvSpPr>
        <p:spPr>
          <a:xfrm>
            <a:off x="990600" y="2286000"/>
            <a:ext cx="7772400" cy="4572000"/>
          </a:xfrm>
        </p:spPr>
        <p:txBody>
          <a:bodyPr/>
          <a:lstStyle/>
          <a:p>
            <a:r>
              <a:rPr lang="en-US" dirty="0" smtClean="0"/>
              <a:t>Caries indices for primary and permanent teeth will be calculated separately.</a:t>
            </a:r>
          </a:p>
          <a:p>
            <a:r>
              <a:rPr lang="en-US" dirty="0" smtClean="0"/>
              <a:t>DMFT and deft are never added together.</a:t>
            </a:r>
          </a:p>
          <a:p>
            <a:r>
              <a:rPr lang="en-US" dirty="0" smtClean="0"/>
              <a:t>Index for permanent teeth is calculated first ,followed be deft index.</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u="sng" dirty="0" smtClean="0"/>
              <a:t>Plaque Index</a:t>
            </a:r>
            <a:endParaRPr lang="en-US" sz="5400" dirty="0"/>
          </a:p>
        </p:txBody>
      </p:sp>
      <p:sp>
        <p:nvSpPr>
          <p:cNvPr id="3" name="Content Placeholder 2"/>
          <p:cNvSpPr>
            <a:spLocks noGrp="1"/>
          </p:cNvSpPr>
          <p:nvPr>
            <p:ph idx="1"/>
          </p:nvPr>
        </p:nvSpPr>
        <p:spPr>
          <a:xfrm>
            <a:off x="914400" y="2286000"/>
            <a:ext cx="7772400" cy="4572000"/>
          </a:xfrm>
        </p:spPr>
        <p:txBody>
          <a:bodyPr/>
          <a:lstStyle/>
          <a:p>
            <a:r>
              <a:rPr lang="en-US" sz="3200" dirty="0" smtClean="0"/>
              <a:t>Proposed by </a:t>
            </a:r>
            <a:r>
              <a:rPr lang="en-US" sz="3200" dirty="0" err="1" smtClean="0"/>
              <a:t>Silness</a:t>
            </a:r>
            <a:r>
              <a:rPr lang="en-US" sz="3200" dirty="0" smtClean="0"/>
              <a:t> and </a:t>
            </a:r>
            <a:r>
              <a:rPr lang="en-US" sz="3200" dirty="0" err="1" smtClean="0"/>
              <a:t>Loe</a:t>
            </a:r>
            <a:endParaRPr lang="en-US" sz="3200" dirty="0" smtClean="0"/>
          </a:p>
          <a:p>
            <a:r>
              <a:rPr lang="en-US" sz="3200" dirty="0" smtClean="0"/>
              <a:t>Assessment of </a:t>
            </a:r>
            <a:r>
              <a:rPr lang="en-US" sz="3200" i="1" dirty="0" smtClean="0"/>
              <a:t>thickness of plaque </a:t>
            </a:r>
            <a:r>
              <a:rPr lang="en-US" sz="3200" dirty="0" smtClean="0"/>
              <a:t>at gingival area.</a:t>
            </a:r>
          </a:p>
          <a:p>
            <a:r>
              <a:rPr lang="en-US" sz="3200" dirty="0" smtClean="0"/>
              <a:t>Four gingival areas( distal, facial, </a:t>
            </a:r>
            <a:r>
              <a:rPr lang="en-US" sz="3200" dirty="0" err="1" smtClean="0"/>
              <a:t>mesial</a:t>
            </a:r>
            <a:r>
              <a:rPr lang="en-US" sz="3200" dirty="0" smtClean="0"/>
              <a:t>, lingual) for each tooth or selected teeth.</a:t>
            </a:r>
          </a:p>
          <a:p>
            <a:pPr>
              <a:buNone/>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Plaque Index System Scores</a:t>
            </a:r>
            <a:endParaRPr lang="en-US" dirty="0"/>
          </a:p>
        </p:txBody>
      </p:sp>
      <p:sp>
        <p:nvSpPr>
          <p:cNvPr id="3" name="Content Placeholder 2"/>
          <p:cNvSpPr>
            <a:spLocks noGrp="1"/>
          </p:cNvSpPr>
          <p:nvPr>
            <p:ph idx="1"/>
          </p:nvPr>
        </p:nvSpPr>
        <p:spPr>
          <a:xfrm>
            <a:off x="914400" y="1981200"/>
            <a:ext cx="7772400" cy="4572000"/>
          </a:xfrm>
        </p:spPr>
        <p:txBody>
          <a:bodyPr>
            <a:normAutofit fontScale="55000" lnSpcReduction="20000"/>
          </a:bodyPr>
          <a:lstStyle/>
          <a:p>
            <a:r>
              <a:rPr lang="en-US" sz="3200" b="1" dirty="0" smtClean="0">
                <a:latin typeface="Arial" pitchFamily="34" charset="0"/>
                <a:cs typeface="Arial" pitchFamily="34" charset="0"/>
              </a:rPr>
              <a:t>0 Score</a:t>
            </a:r>
          </a:p>
          <a:p>
            <a:pPr>
              <a:buNone/>
            </a:pPr>
            <a:r>
              <a:rPr lang="en-US" sz="3200" dirty="0" smtClean="0">
                <a:latin typeface="Arial" pitchFamily="34" charset="0"/>
                <a:cs typeface="Arial" pitchFamily="34" charset="0"/>
              </a:rPr>
              <a:t>      No plaque</a:t>
            </a:r>
          </a:p>
          <a:p>
            <a:pPr>
              <a:buNone/>
            </a:pPr>
            <a:endParaRPr lang="en-US" sz="3200" dirty="0" smtClean="0">
              <a:latin typeface="Arial" pitchFamily="34" charset="0"/>
              <a:cs typeface="Arial" pitchFamily="34" charset="0"/>
            </a:endParaRPr>
          </a:p>
          <a:p>
            <a:r>
              <a:rPr lang="en-US" sz="3200" b="1" dirty="0" smtClean="0">
                <a:latin typeface="Arial" pitchFamily="34" charset="0"/>
                <a:cs typeface="Arial" pitchFamily="34" charset="0"/>
              </a:rPr>
              <a:t>1 Score</a:t>
            </a:r>
          </a:p>
          <a:p>
            <a:pPr algn="just">
              <a:buNone/>
            </a:pPr>
            <a:r>
              <a:rPr lang="en-US" sz="3200" dirty="0" smtClean="0">
                <a:latin typeface="Arial" pitchFamily="34" charset="0"/>
                <a:cs typeface="Arial" pitchFamily="34" charset="0"/>
              </a:rPr>
              <a:t>      A film of plaque adhering to the free gingival margin and adjacent area of the tooth. The plaque may be seen in only after application of disclosing solution or by using the probe on the tooth surface.</a:t>
            </a:r>
          </a:p>
          <a:p>
            <a:pPr algn="just">
              <a:buNone/>
            </a:pPr>
            <a:endParaRPr lang="en-US" sz="3200" dirty="0" smtClean="0">
              <a:latin typeface="Arial" pitchFamily="34" charset="0"/>
              <a:cs typeface="Arial" pitchFamily="34" charset="0"/>
            </a:endParaRPr>
          </a:p>
          <a:p>
            <a:r>
              <a:rPr lang="en-US" sz="3200" b="1" dirty="0" smtClean="0">
                <a:latin typeface="Arial" pitchFamily="34" charset="0"/>
                <a:cs typeface="Arial" pitchFamily="34" charset="0"/>
              </a:rPr>
              <a:t>2 Score</a:t>
            </a:r>
          </a:p>
          <a:p>
            <a:pPr>
              <a:buNone/>
            </a:pPr>
            <a:r>
              <a:rPr lang="en-US" sz="3200" dirty="0" smtClean="0">
                <a:latin typeface="Arial" pitchFamily="34" charset="0"/>
                <a:cs typeface="Arial" pitchFamily="34" charset="0"/>
              </a:rPr>
              <a:t>      Moderate accumulation of soft deposits within the gingival pocket, or the tooth and gingival margin which can be seen with the naked eye.</a:t>
            </a:r>
          </a:p>
          <a:p>
            <a:pPr>
              <a:buNone/>
            </a:pPr>
            <a:endParaRPr lang="en-US" sz="3200" dirty="0" smtClean="0">
              <a:latin typeface="Arial" pitchFamily="34" charset="0"/>
              <a:cs typeface="Arial" pitchFamily="34" charset="0"/>
            </a:endParaRPr>
          </a:p>
          <a:p>
            <a:r>
              <a:rPr lang="en-US" sz="3200" b="1" dirty="0" smtClean="0">
                <a:latin typeface="Arial" pitchFamily="34" charset="0"/>
                <a:cs typeface="Arial" pitchFamily="34" charset="0"/>
              </a:rPr>
              <a:t>3 Score</a:t>
            </a:r>
          </a:p>
          <a:p>
            <a:pPr>
              <a:buNone/>
            </a:pPr>
            <a:r>
              <a:rPr lang="en-US" sz="3200" dirty="0" smtClean="0">
                <a:latin typeface="Arial" pitchFamily="34" charset="0"/>
                <a:cs typeface="Arial" pitchFamily="34" charset="0"/>
              </a:rPr>
              <a:t>      Abundance of soft matter within the gingival pocket and/or on the tooth and gingival margin.</a:t>
            </a:r>
          </a:p>
          <a:p>
            <a:endParaRPr lang="en-US" sz="3200"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Method</a:t>
            </a:r>
            <a:endParaRPr lang="en-US" b="1" u="sng" dirty="0"/>
          </a:p>
        </p:txBody>
      </p:sp>
      <p:sp>
        <p:nvSpPr>
          <p:cNvPr id="3" name="Content Placeholder 2"/>
          <p:cNvSpPr>
            <a:spLocks noGrp="1"/>
          </p:cNvSpPr>
          <p:nvPr>
            <p:ph idx="1"/>
          </p:nvPr>
        </p:nvSpPr>
        <p:spPr/>
        <p:txBody>
          <a:bodyPr/>
          <a:lstStyle/>
          <a:p>
            <a:r>
              <a:rPr lang="en-US" dirty="0" smtClean="0"/>
              <a:t>Applied to permanent teeth </a:t>
            </a:r>
          </a:p>
          <a:p>
            <a:r>
              <a:rPr lang="en-US" dirty="0" smtClean="0"/>
              <a:t>D…………..decayed teeth</a:t>
            </a:r>
          </a:p>
          <a:p>
            <a:r>
              <a:rPr lang="en-US" dirty="0" smtClean="0"/>
              <a:t>M…………..missing due to caries</a:t>
            </a:r>
          </a:p>
          <a:p>
            <a:r>
              <a:rPr lang="en-US" dirty="0" smtClean="0"/>
              <a:t>F…………….previously filled teeth</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t>Procedure</a:t>
            </a:r>
            <a:endParaRPr lang="en-US" sz="5400" dirty="0"/>
          </a:p>
        </p:txBody>
      </p:sp>
      <p:sp>
        <p:nvSpPr>
          <p:cNvPr id="3" name="Content Placeholder 2"/>
          <p:cNvSpPr>
            <a:spLocks noGrp="1"/>
          </p:cNvSpPr>
          <p:nvPr>
            <p:ph idx="1"/>
          </p:nvPr>
        </p:nvSpPr>
        <p:spPr>
          <a:xfrm>
            <a:off x="914400" y="2286000"/>
            <a:ext cx="7772400" cy="4572000"/>
          </a:xfrm>
        </p:spPr>
        <p:txBody>
          <a:bodyPr/>
          <a:lstStyle/>
          <a:p>
            <a:r>
              <a:rPr lang="en-US" dirty="0" smtClean="0"/>
              <a:t>Tooth is dried and examined visually</a:t>
            </a:r>
          </a:p>
          <a:p>
            <a:r>
              <a:rPr lang="en-US" dirty="0" smtClean="0"/>
              <a:t>The explorer is passed across the tooth surface near the entrance of gingival </a:t>
            </a:r>
            <a:r>
              <a:rPr lang="en-US" dirty="0" err="1" smtClean="0"/>
              <a:t>sulcus</a:t>
            </a:r>
            <a:endParaRPr lang="en-US" dirty="0" smtClean="0"/>
          </a:p>
          <a:p>
            <a:r>
              <a:rPr lang="en-US" dirty="0" smtClean="0"/>
              <a:t>If no plaque adheres to the explorer it is given score “0” and so on</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Teeth to be examined</a:t>
            </a:r>
            <a:endParaRPr lang="en-US" dirty="0"/>
          </a:p>
        </p:txBody>
      </p:sp>
      <p:pic>
        <p:nvPicPr>
          <p:cNvPr id="4" name="Picture 2" descr="C:\Documents and Settings\shahid khan\My Documents\My Pictures\loe.gif"/>
          <p:cNvPicPr>
            <a:picLocks noGrp="1" noChangeAspect="1" noChangeArrowheads="1"/>
          </p:cNvPicPr>
          <p:nvPr>
            <p:ph idx="1"/>
          </p:nvPr>
        </p:nvPicPr>
        <p:blipFill>
          <a:blip r:embed="rId2"/>
          <a:stretch>
            <a:fillRect/>
          </a:stretch>
        </p:blipFill>
        <p:spPr bwMode="auto">
          <a:xfrm>
            <a:off x="3200400" y="2060575"/>
            <a:ext cx="3048000" cy="4019550"/>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Calculation examples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sz="3200" dirty="0" smtClean="0"/>
              <a:t>The following example shows how to calculate the scores for the index. </a:t>
            </a:r>
          </a:p>
          <a:p>
            <a:pPr>
              <a:buNone/>
            </a:pPr>
            <a:r>
              <a:rPr lang="en-US" sz="3200" dirty="0" smtClean="0"/>
              <a:t>Assuming a tooth with the following scores on the four surfaces </a:t>
            </a:r>
          </a:p>
          <a:p>
            <a:pPr>
              <a:buNone/>
            </a:pPr>
            <a:r>
              <a:rPr lang="en-US" sz="3200" dirty="0" smtClean="0"/>
              <a:t/>
            </a:r>
            <a:br>
              <a:rPr lang="en-US" sz="3200" dirty="0" smtClean="0"/>
            </a:br>
            <a:endParaRPr lang="en-US" sz="3200" dirty="0" smtClean="0"/>
          </a:p>
          <a:p>
            <a:pPr>
              <a:buNone/>
            </a:pPr>
            <a:r>
              <a:rPr lang="en-US" sz="3200" b="1" dirty="0" smtClean="0"/>
              <a:t>Surface     Scores</a:t>
            </a:r>
          </a:p>
          <a:p>
            <a:pPr>
              <a:buNone/>
            </a:pPr>
            <a:r>
              <a:rPr lang="en-US" sz="3200" dirty="0" err="1" smtClean="0"/>
              <a:t>Buccal</a:t>
            </a:r>
            <a:r>
              <a:rPr lang="en-US" sz="3200" dirty="0" smtClean="0"/>
              <a:t>       2</a:t>
            </a:r>
          </a:p>
          <a:p>
            <a:pPr>
              <a:buNone/>
            </a:pPr>
            <a:r>
              <a:rPr lang="en-US" sz="3200" dirty="0" smtClean="0"/>
              <a:t>Lingual      1</a:t>
            </a:r>
          </a:p>
          <a:p>
            <a:pPr>
              <a:buNone/>
            </a:pPr>
            <a:r>
              <a:rPr lang="en-US" sz="3200" dirty="0" err="1" smtClean="0"/>
              <a:t>Mesial</a:t>
            </a:r>
            <a:r>
              <a:rPr lang="en-US" sz="3200" dirty="0" smtClean="0"/>
              <a:t>       1</a:t>
            </a:r>
          </a:p>
          <a:p>
            <a:pPr>
              <a:buNone/>
            </a:pPr>
            <a:r>
              <a:rPr lang="en-US" sz="3200" dirty="0" smtClean="0"/>
              <a:t>Distal         2</a:t>
            </a:r>
          </a:p>
          <a:p>
            <a:pPr>
              <a:buNone/>
            </a:pPr>
            <a:r>
              <a:rPr lang="en-US" sz="3200" dirty="0" smtClean="0"/>
              <a:t/>
            </a:r>
            <a:br>
              <a:rPr lang="en-US" sz="3200" dirty="0" smtClean="0"/>
            </a:br>
            <a:r>
              <a:rPr lang="en-US" sz="3200" dirty="0" smtClean="0"/>
              <a:t>Plaque Index = (2+1+1+2) / 4 = 1.5, according to the plaque index system this means the plaque index for the tooth is moderate accumulation of soft deposit within the gingival pocket, or the tooth and gingival margin which can be seen with the naked eye. </a:t>
            </a:r>
          </a:p>
          <a:p>
            <a:pPr>
              <a:buNone/>
            </a:pP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Title 1"/>
          <p:cNvSpPr txBox="1">
            <a:spLocks/>
          </p:cNvSpPr>
          <p:nvPr/>
        </p:nvSpPr>
        <p:spPr>
          <a:xfrm>
            <a:off x="914400" y="533400"/>
            <a:ext cx="8229600" cy="6126163"/>
          </a:xfrm>
          <a:prstGeom prst="rect">
            <a:avLst/>
          </a:prstGeom>
        </p:spPr>
        <p:txBody>
          <a:bodyPr vert="horz">
            <a:normAutofit fontScale="92500" lnSpcReduction="20000"/>
          </a:bodyPr>
          <a:lstStyle/>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For instance, if you have the following indices for the teeth : </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lang="en-US" sz="2400" dirty="0" smtClean="0"/>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
            </a:r>
            <a:br>
              <a:rPr kumimoji="0" lang="en-US" sz="2400" b="1" i="0" u="none" strike="noStrike" kern="1200" cap="none" spc="0" normalizeH="0" baseline="0" noProof="0" dirty="0" smtClean="0">
                <a:ln>
                  <a:noFill/>
                </a:ln>
                <a:solidFill>
                  <a:schemeClr val="tx1"/>
                </a:solidFill>
                <a:effectLst/>
                <a:uLnTx/>
                <a:uFillTx/>
                <a:latin typeface="+mn-lt"/>
                <a:ea typeface="+mn-ea"/>
                <a:cs typeface="+mn-cs"/>
              </a:rPr>
            </a:b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Then the index for the patient will be </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The index for patient = (1.5 + 1.3 +1.2 + 1 + 1.6 + 1.3) / 6 = 1.4 </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r>
            <a:br>
              <a:rPr kumimoji="0" lang="en-US" sz="3000" b="0" i="0" u="none" strike="noStrike" kern="1200" cap="none" spc="0" normalizeH="0" baseline="0" noProof="0" dirty="0" smtClean="0">
                <a:ln>
                  <a:noFill/>
                </a:ln>
                <a:solidFill>
                  <a:schemeClr val="tx1"/>
                </a:solidFill>
                <a:effectLst/>
                <a:uLnTx/>
                <a:uFillTx/>
                <a:latin typeface="+mn-lt"/>
                <a:ea typeface="+mn-ea"/>
                <a:cs typeface="+mn-cs"/>
              </a:rPr>
            </a:br>
            <a:endParaRPr kumimoji="0" lang="en-US" sz="3000" b="0" i="0" u="none" strike="noStrike" kern="1200" cap="none" spc="0" normalizeH="0" baseline="0" noProof="0" dirty="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5" name="Table 4"/>
          <p:cNvGraphicFramePr>
            <a:graphicFrameLocks noGrp="1"/>
          </p:cNvGraphicFramePr>
          <p:nvPr/>
        </p:nvGraphicFramePr>
        <p:xfrm>
          <a:off x="1219200" y="1600200"/>
          <a:ext cx="6096001" cy="3627120"/>
        </p:xfrm>
        <a:graphic>
          <a:graphicData uri="http://schemas.openxmlformats.org/drawingml/2006/table">
            <a:tbl>
              <a:tblPr firstRow="1" bandRow="1">
                <a:tableStyleId>{5C22544A-7EE6-4342-B048-85BDC9FD1C3A}</a:tableStyleId>
              </a:tblPr>
              <a:tblGrid>
                <a:gridCol w="4800600"/>
                <a:gridCol w="1295401"/>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Tooth</a:t>
                      </a:r>
                      <a:endParaRPr lang="en-US" sz="1400" dirty="0" smtClean="0"/>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Index</a:t>
                      </a:r>
                    </a:p>
                    <a:p>
                      <a:endParaRPr lang="en-US" sz="1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latin typeface="Arial" pitchFamily="34" charset="0"/>
                          <a:cs typeface="Arial" pitchFamily="34" charset="0"/>
                        </a:rPr>
                        <a:t>Maxillary right first molar (16)</a:t>
                      </a:r>
                    </a:p>
                    <a:p>
                      <a:endParaRPr lang="en-US" sz="1400" b="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latin typeface="Arial" pitchFamily="34" charset="0"/>
                          <a:cs typeface="Arial" pitchFamily="34" charset="0"/>
                        </a:rPr>
                        <a:t>1.5</a:t>
                      </a:r>
                    </a:p>
                    <a:p>
                      <a:endParaRPr lang="en-US" sz="1400" b="0" dirty="0">
                        <a:latin typeface="Arial" pitchFamily="34" charset="0"/>
                        <a:cs typeface="Arial"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latin typeface="Arial" pitchFamily="34" charset="0"/>
                          <a:cs typeface="Arial" pitchFamily="34" charset="0"/>
                        </a:rPr>
                        <a:t>Maxillary right lateral incisor (12)</a:t>
                      </a:r>
                    </a:p>
                    <a:p>
                      <a:endParaRPr lang="en-US" sz="1400" b="0" dirty="0">
                        <a:latin typeface="Arial" pitchFamily="34" charset="0"/>
                        <a:cs typeface="Arial" pitchFamily="34" charset="0"/>
                      </a:endParaRPr>
                    </a:p>
                  </a:txBody>
                  <a:tcPr/>
                </a:tc>
                <a:tc>
                  <a:txBody>
                    <a:bodyPr/>
                    <a:lstStyle/>
                    <a:p>
                      <a:r>
                        <a:rPr lang="en-US" sz="1400" b="0" dirty="0" smtClean="0">
                          <a:latin typeface="Arial" pitchFamily="34" charset="0"/>
                          <a:cs typeface="Arial" pitchFamily="34" charset="0"/>
                        </a:rPr>
                        <a:t>1.3</a:t>
                      </a:r>
                      <a:endParaRPr lang="en-US" sz="1400" b="0" dirty="0">
                        <a:latin typeface="Arial" pitchFamily="34" charset="0"/>
                        <a:cs typeface="Arial"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err="1" smtClean="0">
                          <a:latin typeface="Arial" pitchFamily="34" charset="0"/>
                          <a:cs typeface="Arial" pitchFamily="34" charset="0"/>
                        </a:rPr>
                        <a:t>Mandibular</a:t>
                      </a:r>
                      <a:r>
                        <a:rPr lang="en-US" sz="1400" b="0" dirty="0" smtClean="0">
                          <a:latin typeface="Arial" pitchFamily="34" charset="0"/>
                          <a:cs typeface="Arial" pitchFamily="34" charset="0"/>
                        </a:rPr>
                        <a:t> left first molar (36)</a:t>
                      </a:r>
                    </a:p>
                    <a:p>
                      <a:endParaRPr lang="en-US" sz="1400" b="0" dirty="0">
                        <a:latin typeface="Arial" pitchFamily="34" charset="0"/>
                        <a:cs typeface="Arial" pitchFamily="34" charset="0"/>
                      </a:endParaRPr>
                    </a:p>
                  </a:txBody>
                  <a:tcPr/>
                </a:tc>
                <a:tc>
                  <a:txBody>
                    <a:bodyPr/>
                    <a:lstStyle/>
                    <a:p>
                      <a:r>
                        <a:rPr lang="en-US" sz="1400" b="0" dirty="0" smtClean="0">
                          <a:latin typeface="Arial" pitchFamily="34" charset="0"/>
                          <a:cs typeface="Arial" pitchFamily="34" charset="0"/>
                        </a:rPr>
                        <a:t>1</a:t>
                      </a:r>
                      <a:endParaRPr lang="en-US" sz="1400" b="0" dirty="0">
                        <a:latin typeface="Arial" pitchFamily="34" charset="0"/>
                        <a:cs typeface="Arial"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err="1" smtClean="0">
                          <a:latin typeface="Arial" pitchFamily="34" charset="0"/>
                          <a:cs typeface="Arial" pitchFamily="34" charset="0"/>
                        </a:rPr>
                        <a:t>Mandibular</a:t>
                      </a:r>
                      <a:r>
                        <a:rPr lang="en-US" sz="1400" b="0" dirty="0" smtClean="0">
                          <a:latin typeface="Arial" pitchFamily="34" charset="0"/>
                          <a:cs typeface="Arial" pitchFamily="34" charset="0"/>
                        </a:rPr>
                        <a:t> left lateral incisor (32)</a:t>
                      </a:r>
                    </a:p>
                    <a:p>
                      <a:endParaRPr lang="en-US" sz="1400" b="0" dirty="0">
                        <a:latin typeface="Arial" pitchFamily="34" charset="0"/>
                        <a:cs typeface="Arial" pitchFamily="34" charset="0"/>
                      </a:endParaRPr>
                    </a:p>
                  </a:txBody>
                  <a:tcPr/>
                </a:tc>
                <a:tc>
                  <a:txBody>
                    <a:bodyPr/>
                    <a:lstStyle/>
                    <a:p>
                      <a:r>
                        <a:rPr lang="en-US" sz="1400" b="0" dirty="0" smtClean="0">
                          <a:latin typeface="Arial" pitchFamily="34" charset="0"/>
                          <a:cs typeface="Arial" pitchFamily="34" charset="0"/>
                        </a:rPr>
                        <a:t>1.6</a:t>
                      </a:r>
                      <a:endParaRPr lang="en-US" sz="1400" b="0" dirty="0">
                        <a:latin typeface="Arial" pitchFamily="34" charset="0"/>
                        <a:cs typeface="Arial"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err="1" smtClean="0">
                          <a:latin typeface="Arial" pitchFamily="34" charset="0"/>
                          <a:cs typeface="Arial" pitchFamily="34" charset="0"/>
                        </a:rPr>
                        <a:t>Mandibular</a:t>
                      </a:r>
                      <a:r>
                        <a:rPr lang="en-US" sz="1400" b="0" dirty="0" smtClean="0">
                          <a:latin typeface="Arial" pitchFamily="34" charset="0"/>
                          <a:cs typeface="Arial" pitchFamily="34" charset="0"/>
                        </a:rPr>
                        <a:t> right first bicuspid (44)</a:t>
                      </a:r>
                    </a:p>
                    <a:p>
                      <a:endParaRPr lang="en-US" sz="1400" b="0" dirty="0">
                        <a:latin typeface="Arial" pitchFamily="34" charset="0"/>
                        <a:cs typeface="Arial" pitchFamily="34" charset="0"/>
                      </a:endParaRPr>
                    </a:p>
                  </a:txBody>
                  <a:tcPr/>
                </a:tc>
                <a:tc>
                  <a:txBody>
                    <a:bodyPr/>
                    <a:lstStyle/>
                    <a:p>
                      <a:r>
                        <a:rPr lang="en-US" sz="1400" b="0" dirty="0" smtClean="0">
                          <a:latin typeface="Arial" pitchFamily="34" charset="0"/>
                          <a:cs typeface="Arial" pitchFamily="34" charset="0"/>
                        </a:rPr>
                        <a:t>1.3</a:t>
                      </a:r>
                      <a:endParaRPr lang="en-US" sz="1400" b="0" dirty="0">
                        <a:latin typeface="Arial" pitchFamily="34" charset="0"/>
                        <a:cs typeface="Arial"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latin typeface="Arial" pitchFamily="34" charset="0"/>
                          <a:cs typeface="Arial" pitchFamily="34" charset="0"/>
                        </a:rPr>
                        <a:t>Maxillary left first bicuspid (24)</a:t>
                      </a:r>
                    </a:p>
                    <a:p>
                      <a:endParaRPr lang="en-US" sz="1400" b="0" dirty="0">
                        <a:latin typeface="Arial" pitchFamily="34" charset="0"/>
                        <a:cs typeface="Arial" pitchFamily="34" charset="0"/>
                      </a:endParaRPr>
                    </a:p>
                  </a:txBody>
                  <a:tcPr/>
                </a:tc>
                <a:tc>
                  <a:txBody>
                    <a:bodyPr/>
                    <a:lstStyle/>
                    <a:p>
                      <a:r>
                        <a:rPr lang="en-US" sz="1400" b="0" dirty="0" smtClean="0">
                          <a:latin typeface="Arial" pitchFamily="34" charset="0"/>
                          <a:cs typeface="Arial" pitchFamily="34" charset="0"/>
                        </a:rPr>
                        <a:t>1.2</a:t>
                      </a:r>
                      <a:endParaRPr lang="en-US" sz="1400" b="0"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RATINGS</a:t>
            </a:r>
            <a:br>
              <a:rPr lang="en-US" b="1" u="sng" dirty="0" smtClean="0"/>
            </a:br>
            <a:endParaRPr lang="en-US" dirty="0"/>
          </a:p>
        </p:txBody>
      </p:sp>
      <p:sp>
        <p:nvSpPr>
          <p:cNvPr id="3" name="Content Placeholder 2"/>
          <p:cNvSpPr>
            <a:spLocks noGrp="1"/>
          </p:cNvSpPr>
          <p:nvPr>
            <p:ph idx="1"/>
          </p:nvPr>
        </p:nvSpPr>
        <p:spPr>
          <a:xfrm>
            <a:off x="914400" y="2286000"/>
            <a:ext cx="7772400" cy="4572000"/>
          </a:xfrm>
        </p:spPr>
        <p:txBody>
          <a:bodyPr/>
          <a:lstStyle/>
          <a:p>
            <a:pPr>
              <a:buNone/>
            </a:pPr>
            <a:r>
              <a:rPr lang="en-US" dirty="0" smtClean="0"/>
              <a:t>Excellent    (0)</a:t>
            </a:r>
          </a:p>
          <a:p>
            <a:pPr>
              <a:buNone/>
            </a:pPr>
            <a:r>
              <a:rPr lang="en-US" dirty="0" smtClean="0"/>
              <a:t>Good     (0.1-0.9)</a:t>
            </a:r>
          </a:p>
          <a:p>
            <a:pPr>
              <a:buNone/>
            </a:pPr>
            <a:r>
              <a:rPr lang="en-US" dirty="0" smtClean="0"/>
              <a:t>Fair        (1.0-1.9)</a:t>
            </a:r>
          </a:p>
          <a:p>
            <a:pPr>
              <a:buNone/>
            </a:pPr>
            <a:r>
              <a:rPr lang="en-US" dirty="0" smtClean="0"/>
              <a:t>Poor       (2.0-3.0)</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71600" y="2667000"/>
            <a:ext cx="7772400" cy="4572000"/>
          </a:xfrm>
        </p:spPr>
        <p:txBody>
          <a:bodyPr/>
          <a:lstStyle/>
          <a:p>
            <a:pPr>
              <a:buNone/>
            </a:pPr>
            <a:r>
              <a:rPr lang="en-US" dirty="0" smtClean="0"/>
              <a:t>	</a:t>
            </a:r>
            <a:r>
              <a:rPr lang="en-US" sz="9600" b="1" i="1" dirty="0" smtClean="0"/>
              <a:t>Thank You</a:t>
            </a:r>
            <a:endParaRPr lang="en-US" b="1"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Method</a:t>
            </a:r>
            <a:endParaRPr lang="en-US" b="1" u="sng" dirty="0"/>
          </a:p>
        </p:txBody>
      </p:sp>
      <p:sp>
        <p:nvSpPr>
          <p:cNvPr id="3" name="Content Placeholder 2"/>
          <p:cNvSpPr>
            <a:spLocks noGrp="1"/>
          </p:cNvSpPr>
          <p:nvPr>
            <p:ph idx="1"/>
          </p:nvPr>
        </p:nvSpPr>
        <p:spPr/>
        <p:txBody>
          <a:bodyPr>
            <a:normAutofit fontScale="85000" lnSpcReduction="20000"/>
          </a:bodyPr>
          <a:lstStyle/>
          <a:p>
            <a:r>
              <a:rPr lang="en-US" dirty="0" smtClean="0"/>
              <a:t>All the 28 teeth are examined</a:t>
            </a:r>
          </a:p>
          <a:p>
            <a:r>
              <a:rPr lang="en-US" dirty="0" smtClean="0"/>
              <a:t>The teeth that are not included  are:</a:t>
            </a:r>
          </a:p>
          <a:p>
            <a:pPr>
              <a:buNone/>
            </a:pPr>
            <a:r>
              <a:rPr lang="en-US" dirty="0" smtClean="0"/>
              <a:t>        -Third molars</a:t>
            </a:r>
          </a:p>
          <a:p>
            <a:pPr>
              <a:buNone/>
            </a:pPr>
            <a:r>
              <a:rPr lang="en-US" dirty="0" smtClean="0"/>
              <a:t>        - Un-erupted teeth</a:t>
            </a:r>
          </a:p>
          <a:p>
            <a:pPr>
              <a:buNone/>
            </a:pPr>
            <a:r>
              <a:rPr lang="en-US" dirty="0" smtClean="0"/>
              <a:t>        - Congenitally missing</a:t>
            </a:r>
          </a:p>
          <a:p>
            <a:pPr>
              <a:buNone/>
            </a:pPr>
            <a:r>
              <a:rPr lang="en-US" dirty="0" smtClean="0"/>
              <a:t>        - Supernumerary</a:t>
            </a:r>
          </a:p>
          <a:p>
            <a:pPr>
              <a:buNone/>
            </a:pPr>
            <a:r>
              <a:rPr lang="en-US" dirty="0" smtClean="0"/>
              <a:t>        -Teeth removed for any other reason than caries</a:t>
            </a:r>
          </a:p>
          <a:p>
            <a:pPr>
              <a:buNone/>
            </a:pPr>
            <a:r>
              <a:rPr lang="en-US" dirty="0" smtClean="0"/>
              <a:t>         - Teeth restored for any other reason other than caries example…..trauma or cosmetic purposes</a:t>
            </a:r>
          </a:p>
          <a:p>
            <a:pPr>
              <a:buNone/>
            </a:pPr>
            <a:r>
              <a:rPr lang="en-US" dirty="0" smtClean="0"/>
              <a:t>        - primary tooth retained with the permanent successor erupted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Instruments</a:t>
            </a:r>
            <a:endParaRPr lang="en-US" dirty="0"/>
          </a:p>
        </p:txBody>
      </p:sp>
      <p:pic>
        <p:nvPicPr>
          <p:cNvPr id="6" name="Content Placeholder 5" descr="Dentalmirror.jpg"/>
          <p:cNvPicPr>
            <a:picLocks noGrp="1" noChangeAspect="1"/>
          </p:cNvPicPr>
          <p:nvPr>
            <p:ph sz="half" idx="1"/>
          </p:nvPr>
        </p:nvPicPr>
        <p:blipFill>
          <a:blip r:embed="rId2"/>
          <a:stretch>
            <a:fillRect/>
          </a:stretch>
        </p:blipFill>
        <p:spPr>
          <a:xfrm>
            <a:off x="465138" y="1828800"/>
            <a:ext cx="4038600" cy="4495800"/>
          </a:xfrm>
        </p:spPr>
      </p:pic>
      <p:pic>
        <p:nvPicPr>
          <p:cNvPr id="7" name="Content Placeholder 6" descr="Dental_Explorer.jpg"/>
          <p:cNvPicPr>
            <a:picLocks noGrp="1" noChangeAspect="1"/>
          </p:cNvPicPr>
          <p:nvPr>
            <p:ph sz="half" idx="2"/>
          </p:nvPr>
        </p:nvPicPr>
        <p:blipFill>
          <a:blip r:embed="rId3"/>
          <a:stretch>
            <a:fillRect/>
          </a:stretch>
        </p:blipFill>
        <p:spPr>
          <a:xfrm>
            <a:off x="4656138" y="1828800"/>
            <a:ext cx="4038600" cy="44958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u="sng" dirty="0" smtClean="0"/>
              <a:t>Criteria for the Identification of Caries</a:t>
            </a:r>
            <a:endParaRPr lang="en-US" b="1" u="sng" dirty="0"/>
          </a:p>
        </p:txBody>
      </p:sp>
      <p:sp>
        <p:nvSpPr>
          <p:cNvPr id="6" name="Content Placeholder 5"/>
          <p:cNvSpPr>
            <a:spLocks noGrp="1"/>
          </p:cNvSpPr>
          <p:nvPr>
            <p:ph idx="1"/>
          </p:nvPr>
        </p:nvSpPr>
        <p:spPr/>
        <p:txBody>
          <a:bodyPr/>
          <a:lstStyle/>
          <a:p>
            <a:r>
              <a:rPr lang="en-US" dirty="0" smtClean="0"/>
              <a:t>Lesion is clinically visible</a:t>
            </a:r>
          </a:p>
          <a:p>
            <a:r>
              <a:rPr lang="en-US" dirty="0" smtClean="0"/>
              <a:t>Explorer tip can penetrate deep into soft yielding material</a:t>
            </a:r>
          </a:p>
          <a:p>
            <a:r>
              <a:rPr lang="en-US" dirty="0" smtClean="0"/>
              <a:t>There is discoloration or loss of translucency</a:t>
            </a:r>
          </a:p>
          <a:p>
            <a:r>
              <a:rPr lang="en-US" dirty="0" smtClean="0"/>
              <a:t>The explorer tip in a pit or fissure catches or resists removal after pressure on insertion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Principles &amp; Rules </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&amp; Rules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No tooth is counted more than once</a:t>
            </a:r>
          </a:p>
          <a:p>
            <a:r>
              <a:rPr lang="en-US" dirty="0" smtClean="0"/>
              <a:t>D, M  or F teeth should be recorded separately</a:t>
            </a:r>
          </a:p>
          <a:p>
            <a:r>
              <a:rPr lang="en-US" dirty="0" smtClean="0"/>
              <a:t>When counting the decayed teeth, also count those teeth which have restorations with recurrent decay</a:t>
            </a:r>
          </a:p>
          <a:p>
            <a:r>
              <a:rPr lang="en-US" dirty="0" smtClean="0"/>
              <a:t>Care must be taken to list the missing teeth</a:t>
            </a:r>
          </a:p>
          <a:p>
            <a:r>
              <a:rPr lang="en-US" dirty="0" smtClean="0"/>
              <a:t>A tooth may have many restorations but is counted as ONE</a:t>
            </a:r>
          </a:p>
          <a:p>
            <a:r>
              <a:rPr lang="en-US" dirty="0" smtClean="0"/>
              <a:t>Deciduous teeth are not included </a:t>
            </a:r>
          </a:p>
          <a:p>
            <a:r>
              <a:rPr lang="en-US" dirty="0" smtClean="0"/>
              <a:t>A tooth is considered to be erupted when the occlusal surface or incisal edge is totally exposed or can be exposed be gently reflecting the gingival tissue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WHO modifications </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122</TotalTime>
  <Words>896</Words>
  <Application>Microsoft Office PowerPoint</Application>
  <PresentationFormat>On-screen Show (4:3)</PresentationFormat>
  <Paragraphs>168</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Metro</vt:lpstr>
      <vt:lpstr>DECAYED missing filled index (DMF)</vt:lpstr>
      <vt:lpstr>DMFT Index</vt:lpstr>
      <vt:lpstr>Method</vt:lpstr>
      <vt:lpstr>Method</vt:lpstr>
      <vt:lpstr>Instruments</vt:lpstr>
      <vt:lpstr>Criteria for the Identification of Caries</vt:lpstr>
      <vt:lpstr>Principles &amp; Rules </vt:lpstr>
      <vt:lpstr>Principles &amp; Rules</vt:lpstr>
      <vt:lpstr>WHO modifications </vt:lpstr>
      <vt:lpstr>WHO Modification</vt:lpstr>
      <vt:lpstr>Examination method For Permanent teeth only</vt:lpstr>
      <vt:lpstr>D</vt:lpstr>
      <vt:lpstr>M</vt:lpstr>
      <vt:lpstr>F</vt:lpstr>
      <vt:lpstr>Calculation of index</vt:lpstr>
      <vt:lpstr>1:Individual DMFT</vt:lpstr>
      <vt:lpstr>2:Group Average</vt:lpstr>
      <vt:lpstr>Limitations</vt:lpstr>
      <vt:lpstr>Limitations</vt:lpstr>
      <vt:lpstr>DMFS</vt:lpstr>
      <vt:lpstr>Advantages</vt:lpstr>
      <vt:lpstr>Surfaces Examined</vt:lpstr>
      <vt:lpstr>Calculations</vt:lpstr>
      <vt:lpstr>Slide 24</vt:lpstr>
      <vt:lpstr>Def Index</vt:lpstr>
      <vt:lpstr>Calculations of def Index</vt:lpstr>
      <vt:lpstr>For Mixed Dentition</vt:lpstr>
      <vt:lpstr>Plaque Index</vt:lpstr>
      <vt:lpstr>The Plaque Index System Scores</vt:lpstr>
      <vt:lpstr>Procedure</vt:lpstr>
      <vt:lpstr>Teeth to be examined</vt:lpstr>
      <vt:lpstr>Calculation examples</vt:lpstr>
      <vt:lpstr>Slide 33</vt:lpstr>
      <vt:lpstr>RATINGS </vt:lpstr>
      <vt:lpstr>Slide 35</vt:lpstr>
    </vt:vector>
  </TitlesOfParts>
  <Company>tuf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DECAYED missing filled index (DMF)</dc:title>
  <dc:creator>Dr.Rai Tariq</dc:creator>
  <cp:lastModifiedBy>Tariq</cp:lastModifiedBy>
  <cp:revision>56</cp:revision>
  <dcterms:created xsi:type="dcterms:W3CDTF">2010-03-13T02:46:02Z</dcterms:created>
  <dcterms:modified xsi:type="dcterms:W3CDTF">2013-02-18T16:43:01Z</dcterms:modified>
</cp:coreProperties>
</file>